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60" r:id="rId2"/>
    <p:sldId id="288" r:id="rId3"/>
    <p:sldId id="287" r:id="rId4"/>
    <p:sldId id="289" r:id="rId5"/>
    <p:sldId id="270" r:id="rId6"/>
    <p:sldId id="271" r:id="rId7"/>
    <p:sldId id="272" r:id="rId8"/>
    <p:sldId id="273" r:id="rId9"/>
    <p:sldId id="290" r:id="rId10"/>
    <p:sldId id="291" r:id="rId11"/>
    <p:sldId id="292" r:id="rId12"/>
    <p:sldId id="293" r:id="rId13"/>
    <p:sldId id="295" r:id="rId14"/>
    <p:sldId id="296" r:id="rId15"/>
    <p:sldId id="297" r:id="rId16"/>
    <p:sldId id="298" r:id="rId17"/>
    <p:sldId id="299" r:id="rId18"/>
    <p:sldId id="301" r:id="rId19"/>
    <p:sldId id="300" r:id="rId20"/>
    <p:sldId id="302" r:id="rId21"/>
    <p:sldId id="303" r:id="rId22"/>
    <p:sldId id="304" r:id="rId23"/>
    <p:sldId id="305" r:id="rId24"/>
    <p:sldId id="306" r:id="rId25"/>
    <p:sldId id="307" r:id="rId26"/>
    <p:sldId id="275" r:id="rId27"/>
    <p:sldId id="276" r:id="rId28"/>
    <p:sldId id="27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20" r:id="rId41"/>
    <p:sldId id="319" r:id="rId42"/>
    <p:sldId id="282" r:id="rId43"/>
    <p:sldId id="327" r:id="rId44"/>
    <p:sldId id="280" r:id="rId45"/>
    <p:sldId id="284" r:id="rId46"/>
    <p:sldId id="321" r:id="rId47"/>
    <p:sldId id="322" r:id="rId48"/>
    <p:sldId id="323" r:id="rId49"/>
    <p:sldId id="324" r:id="rId50"/>
    <p:sldId id="325" r:id="rId51"/>
    <p:sldId id="326" r:id="rId52"/>
    <p:sldId id="328" r:id="rId53"/>
    <p:sldId id="329" r:id="rId54"/>
    <p:sldId id="330" r:id="rId55"/>
    <p:sldId id="331" r:id="rId56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DDE8FF"/>
    <a:srgbClr val="FFFF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1740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24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DBF56E8-98B6-4D5B-8668-63367E56F1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1318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17F822-693A-4F70-8862-D3D86876B935}" type="slidenum">
              <a:rPr lang="en-GB" smtClean="0"/>
              <a:pPr eaLnBrk="1" hangingPunct="1"/>
              <a:t>1</a:t>
            </a:fld>
            <a:endParaRPr lang="en-GB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7D6173-6C44-4F3B-BC49-1A1EED5C7F58}" type="slidenum">
              <a:rPr lang="en-GB" smtClean="0"/>
              <a:pPr eaLnBrk="1" hangingPunct="1"/>
              <a:t>10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0A34560-D123-44C8-BBD4-5088874DAF36}" type="slidenum">
              <a:rPr lang="en-GB" smtClean="0"/>
              <a:pPr eaLnBrk="1" hangingPunct="1"/>
              <a:t>11</a:t>
            </a:fld>
            <a:endParaRPr lang="en-GB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0A34560-D123-44C8-BBD4-5088874DAF36}" type="slidenum">
              <a:rPr lang="en-GB" smtClean="0"/>
              <a:pPr eaLnBrk="1" hangingPunct="1"/>
              <a:t>12</a:t>
            </a:fld>
            <a:endParaRPr lang="en-GB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7D6173-6C44-4F3B-BC49-1A1EED5C7F58}" type="slidenum">
              <a:rPr lang="en-GB" smtClean="0"/>
              <a:pPr eaLnBrk="1" hangingPunct="1"/>
              <a:t>13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7D6173-6C44-4F3B-BC49-1A1EED5C7F58}" type="slidenum">
              <a:rPr lang="en-GB" smtClean="0"/>
              <a:pPr eaLnBrk="1" hangingPunct="1"/>
              <a:t>14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7D6173-6C44-4F3B-BC49-1A1EED5C7F58}" type="slidenum">
              <a:rPr lang="en-GB" smtClean="0"/>
              <a:pPr eaLnBrk="1" hangingPunct="1"/>
              <a:t>15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7D6173-6C44-4F3B-BC49-1A1EED5C7F58}" type="slidenum">
              <a:rPr lang="en-GB" smtClean="0"/>
              <a:pPr eaLnBrk="1" hangingPunct="1"/>
              <a:t>16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7D6173-6C44-4F3B-BC49-1A1EED5C7F58}" type="slidenum">
              <a:rPr lang="en-GB" smtClean="0"/>
              <a:pPr eaLnBrk="1" hangingPunct="1"/>
              <a:t>17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7D6173-6C44-4F3B-BC49-1A1EED5C7F58}" type="slidenum">
              <a:rPr lang="en-GB" smtClean="0"/>
              <a:pPr eaLnBrk="1" hangingPunct="1"/>
              <a:t>18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7D6173-6C44-4F3B-BC49-1A1EED5C7F58}" type="slidenum">
              <a:rPr lang="en-GB" smtClean="0"/>
              <a:pPr eaLnBrk="1" hangingPunct="1"/>
              <a:t>19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731AFD-21CC-4F81-ACB3-3F3C5A33BB64}" type="slidenum">
              <a:rPr lang="en-GB" smtClean="0"/>
              <a:pPr eaLnBrk="1" hangingPunct="1"/>
              <a:t>2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5C8193-6540-4E7F-BE5E-2E504351687B}" type="slidenum">
              <a:rPr lang="en-GB" smtClean="0"/>
              <a:pPr eaLnBrk="1" hangingPunct="1"/>
              <a:t>20</a:t>
            </a:fld>
            <a:endParaRPr lang="en-GB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5C8193-6540-4E7F-BE5E-2E504351687B}" type="slidenum">
              <a:rPr lang="en-GB" smtClean="0"/>
              <a:pPr eaLnBrk="1" hangingPunct="1"/>
              <a:t>21</a:t>
            </a:fld>
            <a:endParaRPr lang="en-GB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5C8193-6540-4E7F-BE5E-2E504351687B}" type="slidenum">
              <a:rPr lang="en-GB" smtClean="0"/>
              <a:pPr eaLnBrk="1" hangingPunct="1"/>
              <a:t>22</a:t>
            </a:fld>
            <a:endParaRPr lang="en-GB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5C8193-6540-4E7F-BE5E-2E504351687B}" type="slidenum">
              <a:rPr lang="en-GB" smtClean="0"/>
              <a:pPr eaLnBrk="1" hangingPunct="1"/>
              <a:t>23</a:t>
            </a:fld>
            <a:endParaRPr lang="en-GB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5C8193-6540-4E7F-BE5E-2E504351687B}" type="slidenum">
              <a:rPr lang="en-GB" smtClean="0"/>
              <a:pPr eaLnBrk="1" hangingPunct="1"/>
              <a:t>24</a:t>
            </a:fld>
            <a:endParaRPr lang="en-GB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5C8193-6540-4E7F-BE5E-2E504351687B}" type="slidenum">
              <a:rPr lang="en-GB" smtClean="0"/>
              <a:pPr eaLnBrk="1" hangingPunct="1"/>
              <a:t>25</a:t>
            </a:fld>
            <a:endParaRPr lang="en-GB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E55B548-6E82-4E50-AD97-ED61BDE91660}" type="slidenum">
              <a:rPr lang="en-GB" smtClean="0"/>
              <a:pPr eaLnBrk="1" hangingPunct="1"/>
              <a:t>26</a:t>
            </a:fld>
            <a:endParaRPr lang="en-GB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C52788-2702-448C-8109-A3D922067F56}" type="slidenum">
              <a:rPr lang="en-GB" smtClean="0"/>
              <a:pPr eaLnBrk="1" hangingPunct="1"/>
              <a:t>27</a:t>
            </a:fld>
            <a:endParaRPr lang="en-GB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F0BA6B-09A9-4AB0-9E98-CE610121F5B7}" type="slidenum">
              <a:rPr lang="en-GB" smtClean="0"/>
              <a:pPr eaLnBrk="1" hangingPunct="1"/>
              <a:t>28</a:t>
            </a:fld>
            <a:endParaRPr lang="en-GB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F0BA6B-09A9-4AB0-9E98-CE610121F5B7}" type="slidenum">
              <a:rPr lang="en-GB" smtClean="0"/>
              <a:pPr eaLnBrk="1" hangingPunct="1"/>
              <a:t>29</a:t>
            </a:fld>
            <a:endParaRPr lang="en-GB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E73051-5A84-4CD7-BF70-A63C4D7F5CAC}" type="slidenum">
              <a:rPr lang="en-GB" smtClean="0"/>
              <a:pPr eaLnBrk="1" hangingPunct="1"/>
              <a:t>3</a:t>
            </a:fld>
            <a:endParaRPr lang="en-GB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E55B548-6E82-4E50-AD97-ED61BDE91660}" type="slidenum">
              <a:rPr lang="en-GB" smtClean="0"/>
              <a:pPr eaLnBrk="1" hangingPunct="1"/>
              <a:t>30</a:t>
            </a:fld>
            <a:endParaRPr lang="en-GB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E55B548-6E82-4E50-AD97-ED61BDE91660}" type="slidenum">
              <a:rPr lang="en-GB" smtClean="0"/>
              <a:pPr eaLnBrk="1" hangingPunct="1"/>
              <a:t>31</a:t>
            </a:fld>
            <a:endParaRPr lang="en-GB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E55B548-6E82-4E50-AD97-ED61BDE91660}" type="slidenum">
              <a:rPr lang="en-GB" smtClean="0"/>
              <a:pPr eaLnBrk="1" hangingPunct="1"/>
              <a:t>32</a:t>
            </a:fld>
            <a:endParaRPr lang="en-GB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7D6173-6C44-4F3B-BC49-1A1EED5C7F58}" type="slidenum">
              <a:rPr lang="en-GB" smtClean="0"/>
              <a:pPr eaLnBrk="1" hangingPunct="1"/>
              <a:t>33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7D6173-6C44-4F3B-BC49-1A1EED5C7F58}" type="slidenum">
              <a:rPr lang="en-GB" smtClean="0"/>
              <a:pPr eaLnBrk="1" hangingPunct="1"/>
              <a:t>34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7D6173-6C44-4F3B-BC49-1A1EED5C7F58}" type="slidenum">
              <a:rPr lang="en-GB" smtClean="0"/>
              <a:pPr eaLnBrk="1" hangingPunct="1"/>
              <a:t>35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7D6173-6C44-4F3B-BC49-1A1EED5C7F58}" type="slidenum">
              <a:rPr lang="en-GB" smtClean="0"/>
              <a:pPr eaLnBrk="1" hangingPunct="1"/>
              <a:t>36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7D6173-6C44-4F3B-BC49-1A1EED5C7F58}" type="slidenum">
              <a:rPr lang="en-GB" smtClean="0"/>
              <a:pPr eaLnBrk="1" hangingPunct="1"/>
              <a:t>37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5C8193-6540-4E7F-BE5E-2E504351687B}" type="slidenum">
              <a:rPr lang="en-GB" smtClean="0"/>
              <a:pPr eaLnBrk="1" hangingPunct="1"/>
              <a:t>38</a:t>
            </a:fld>
            <a:endParaRPr lang="en-GB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5C8193-6540-4E7F-BE5E-2E504351687B}" type="slidenum">
              <a:rPr lang="en-GB" smtClean="0"/>
              <a:pPr eaLnBrk="1" hangingPunct="1"/>
              <a:t>39</a:t>
            </a:fld>
            <a:endParaRPr lang="en-GB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17F822-693A-4F70-8862-D3D86876B935}" type="slidenum">
              <a:rPr lang="en-GB" smtClean="0"/>
              <a:pPr eaLnBrk="1" hangingPunct="1"/>
              <a:t>4</a:t>
            </a:fld>
            <a:endParaRPr lang="en-GB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5C8193-6540-4E7F-BE5E-2E504351687B}" type="slidenum">
              <a:rPr lang="en-GB" smtClean="0"/>
              <a:pPr eaLnBrk="1" hangingPunct="1"/>
              <a:t>40</a:t>
            </a:fld>
            <a:endParaRPr lang="en-GB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5C8193-6540-4E7F-BE5E-2E504351687B}" type="slidenum">
              <a:rPr lang="en-GB" smtClean="0"/>
              <a:pPr eaLnBrk="1" hangingPunct="1"/>
              <a:t>41</a:t>
            </a:fld>
            <a:endParaRPr lang="en-GB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AA8CA3-9378-4448-AE0B-EBF4EF9C9EF4}" type="slidenum">
              <a:rPr lang="en-GB" smtClean="0"/>
              <a:pPr eaLnBrk="1" hangingPunct="1"/>
              <a:t>42</a:t>
            </a:fld>
            <a:endParaRPr lang="en-GB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BCB8E3-DE52-4752-9627-AC3472DD94B0}" type="slidenum">
              <a:rPr lang="en-GB" smtClean="0"/>
              <a:pPr eaLnBrk="1" hangingPunct="1"/>
              <a:t>43</a:t>
            </a:fld>
            <a:endParaRPr lang="en-GB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4E36816-7684-4602-A9DC-98E0D0300356}" type="slidenum">
              <a:rPr lang="en-GB" smtClean="0"/>
              <a:pPr eaLnBrk="1" hangingPunct="1"/>
              <a:t>44</a:t>
            </a:fld>
            <a:endParaRPr lang="en-GB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FC26F2-64C1-43B5-A71C-54705E89C479}" type="slidenum">
              <a:rPr lang="en-GB" smtClean="0"/>
              <a:pPr eaLnBrk="1" hangingPunct="1"/>
              <a:t>45</a:t>
            </a:fld>
            <a:endParaRPr lang="en-GB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FC26F2-64C1-43B5-A71C-54705E89C479}" type="slidenum">
              <a:rPr lang="en-GB" smtClean="0"/>
              <a:pPr eaLnBrk="1" hangingPunct="1"/>
              <a:t>46</a:t>
            </a:fld>
            <a:endParaRPr lang="en-GB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FC26F2-64C1-43B5-A71C-54705E89C479}" type="slidenum">
              <a:rPr lang="en-GB" smtClean="0"/>
              <a:pPr eaLnBrk="1" hangingPunct="1"/>
              <a:t>47</a:t>
            </a:fld>
            <a:endParaRPr lang="en-GB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5C8193-6540-4E7F-BE5E-2E504351687B}" type="slidenum">
              <a:rPr lang="en-GB" smtClean="0"/>
              <a:pPr eaLnBrk="1" hangingPunct="1"/>
              <a:t>48</a:t>
            </a:fld>
            <a:endParaRPr lang="en-GB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5C8193-6540-4E7F-BE5E-2E504351687B}" type="slidenum">
              <a:rPr lang="en-GB" smtClean="0"/>
              <a:pPr eaLnBrk="1" hangingPunct="1"/>
              <a:t>49</a:t>
            </a:fld>
            <a:endParaRPr lang="en-GB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5C8193-6540-4E7F-BE5E-2E504351687B}" type="slidenum">
              <a:rPr lang="en-GB" smtClean="0"/>
              <a:pPr eaLnBrk="1" hangingPunct="1"/>
              <a:t>5</a:t>
            </a:fld>
            <a:endParaRPr lang="en-GB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5C8193-6540-4E7F-BE5E-2E504351687B}" type="slidenum">
              <a:rPr lang="en-GB" smtClean="0"/>
              <a:pPr eaLnBrk="1" hangingPunct="1"/>
              <a:t>50</a:t>
            </a:fld>
            <a:endParaRPr lang="en-GB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5C8193-6540-4E7F-BE5E-2E504351687B}" type="slidenum">
              <a:rPr lang="en-GB" smtClean="0"/>
              <a:pPr eaLnBrk="1" hangingPunct="1"/>
              <a:t>51</a:t>
            </a:fld>
            <a:endParaRPr lang="en-GB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17F822-693A-4F70-8862-D3D86876B935}" type="slidenum">
              <a:rPr lang="en-GB" smtClean="0"/>
              <a:pPr eaLnBrk="1" hangingPunct="1"/>
              <a:t>52</a:t>
            </a:fld>
            <a:endParaRPr lang="en-GB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17F822-693A-4F70-8862-D3D86876B935}" type="slidenum">
              <a:rPr lang="en-GB" smtClean="0"/>
              <a:pPr eaLnBrk="1" hangingPunct="1"/>
              <a:t>53</a:t>
            </a:fld>
            <a:endParaRPr lang="en-GB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17F822-693A-4F70-8862-D3D86876B935}" type="slidenum">
              <a:rPr lang="en-GB" smtClean="0"/>
              <a:pPr eaLnBrk="1" hangingPunct="1"/>
              <a:t>54</a:t>
            </a:fld>
            <a:endParaRPr lang="en-GB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17F822-693A-4F70-8862-D3D86876B935}" type="slidenum">
              <a:rPr lang="en-GB" smtClean="0"/>
              <a:pPr eaLnBrk="1" hangingPunct="1"/>
              <a:t>55</a:t>
            </a:fld>
            <a:endParaRPr lang="en-GB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48CD38-C845-4915-8BEC-9F840107BEA2}" type="slidenum">
              <a:rPr lang="en-GB" smtClean="0"/>
              <a:pPr eaLnBrk="1" hangingPunct="1"/>
              <a:t>6</a:t>
            </a:fld>
            <a:endParaRPr lang="en-GB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A679E4C-6975-47ED-BCAC-4523BBA39353}" type="slidenum">
              <a:rPr lang="en-GB" smtClean="0"/>
              <a:pPr eaLnBrk="1" hangingPunct="1"/>
              <a:t>7</a:t>
            </a:fld>
            <a:endParaRPr lang="en-GB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E016A7-A6BF-45CF-AD71-859A6BEF0536}" type="slidenum">
              <a:rPr lang="en-GB" smtClean="0"/>
              <a:pPr eaLnBrk="1" hangingPunct="1"/>
              <a:t>8</a:t>
            </a:fld>
            <a:endParaRPr lang="en-GB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E016A7-A6BF-45CF-AD71-859A6BEF0536}" type="slidenum">
              <a:rPr lang="en-GB" smtClean="0"/>
              <a:pPr eaLnBrk="1" hangingPunct="1"/>
              <a:t>9</a:t>
            </a:fld>
            <a:endParaRPr lang="en-GB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4273C-588C-41CF-B6CB-68034EDA5E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7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39A5D-36BA-4A5B-A52B-619CF1D51D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269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42620-9812-42C1-8D2C-C5AD493BAF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725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8CB00-D177-4227-8F6A-5BE65659EFD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40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37309-3188-4209-8C5E-2845F5D31D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410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7049C-E3D2-4291-8DA6-BC6708F9BF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142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24361-38BF-402B-BCC1-EAB1E455EE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190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0E560-EFCD-4E1E-8C9E-C6D326C02D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042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1E887-7B82-471A-90F6-B10B174937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52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690A8-A1D3-4928-B826-3B56FCDFC0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989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FE67A-29CF-449D-B45C-089900730B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28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AA1042B-5724-4842-ADC6-CA84E87522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  <p:pic>
        <p:nvPicPr>
          <p:cNvPr id="7171" name="Picture 4" descr="17_10_2008_361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3963988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4643438" y="1052513"/>
            <a:ext cx="4249737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600" b="1">
                <a:solidFill>
                  <a:srgbClr val="DDE8FF"/>
                </a:solidFill>
              </a:rPr>
              <a:t>A </a:t>
            </a:r>
            <a:r>
              <a:rPr lang="en-GB" sz="3200" b="1">
                <a:solidFill>
                  <a:srgbClr val="DDE8FF"/>
                </a:solidFill>
              </a:rPr>
              <a:t>Comparison of Coastal Management Strategies on the Norfolk Coast</a:t>
            </a:r>
            <a:endParaRPr lang="en-GB" sz="3200">
              <a:solidFill>
                <a:srgbClr val="DDE8FF"/>
              </a:solidFill>
            </a:endParaRPr>
          </a:p>
          <a:p>
            <a:pPr eaLnBrk="1" hangingPunct="1"/>
            <a:r>
              <a:rPr lang="en-GB"/>
              <a:t> 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251520" y="1052736"/>
            <a:ext cx="8570218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/>
              <a:t>Sea </a:t>
            </a:r>
            <a:r>
              <a:rPr lang="en-GB" sz="3200" b="1" dirty="0" smtClean="0"/>
              <a:t>Palling:- Task 1</a:t>
            </a:r>
            <a:endParaRPr lang="en-GB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76" y="3068960"/>
            <a:ext cx="8641263" cy="280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18" y="1916832"/>
            <a:ext cx="8424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The following 3 slides show images of Sea Palling.  Look at them carefully and use the information to complete Question 1 on page 2 of your booklet.</a:t>
            </a:r>
            <a:endParaRPr lang="en-GB" dirty="0">
              <a:solidFill>
                <a:srgbClr val="FFFF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5176937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FF99"/>
                </a:solidFill>
              </a:rPr>
              <a:t>B</a:t>
            </a:r>
            <a:r>
              <a:rPr lang="en-GB" sz="1400" dirty="0" smtClean="0">
                <a:solidFill>
                  <a:srgbClr val="FFFF99"/>
                </a:solidFill>
              </a:rPr>
              <a:t>each</a:t>
            </a:r>
            <a:endParaRPr lang="en-GB" sz="1400" dirty="0">
              <a:solidFill>
                <a:srgbClr val="FFFF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2219" y="4961494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FF99"/>
                </a:solidFill>
              </a:rPr>
              <a:t>Sand dune</a:t>
            </a:r>
            <a:endParaRPr lang="en-GB" sz="1400" dirty="0">
              <a:solidFill>
                <a:srgbClr val="FFFF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3968" y="4041450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FFFF99"/>
                </a:solidFill>
              </a:rPr>
              <a:t>Sea Palling village</a:t>
            </a:r>
            <a:endParaRPr lang="en-GB" sz="1200" dirty="0">
              <a:solidFill>
                <a:srgbClr val="FFFF99"/>
              </a:solidFill>
            </a:endParaRPr>
          </a:p>
        </p:txBody>
      </p:sp>
      <p:cxnSp>
        <p:nvCxnSpPr>
          <p:cNvPr id="6" name="Straight Arrow Connector 5"/>
          <p:cNvCxnSpPr>
            <a:stCxn id="11" idx="2"/>
          </p:cNvCxnSpPr>
          <p:nvPr/>
        </p:nvCxnSpPr>
        <p:spPr>
          <a:xfrm>
            <a:off x="5148064" y="4318449"/>
            <a:ext cx="144016" cy="190671"/>
          </a:xfrm>
          <a:prstGeom prst="straightConnector1">
            <a:avLst/>
          </a:prstGeom>
          <a:ln w="19050">
            <a:solidFill>
              <a:srgbClr val="FFFF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37518" y="5223104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FF99"/>
                </a:solidFill>
              </a:rPr>
              <a:t>Holiday cottages</a:t>
            </a:r>
            <a:endParaRPr lang="en-GB" sz="1400" dirty="0">
              <a:solidFill>
                <a:srgbClr val="FFFF99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92280" y="4557786"/>
            <a:ext cx="1873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FF99"/>
                </a:solidFill>
              </a:rPr>
              <a:t>Land below sea level</a:t>
            </a:r>
            <a:endParaRPr lang="en-GB" sz="1400" dirty="0">
              <a:solidFill>
                <a:srgbClr val="FFFF99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05" y="225425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7671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96" y="1274729"/>
            <a:ext cx="3854341" cy="5107201"/>
          </a:xfrm>
          <a:prstGeom prst="rect">
            <a:avLst/>
          </a:prstGeom>
        </p:spPr>
      </p:pic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503833" y="1058103"/>
            <a:ext cx="4032448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/>
              <a:t>Sea </a:t>
            </a:r>
            <a:r>
              <a:rPr lang="en-GB" sz="3200" b="1" dirty="0" smtClean="0"/>
              <a:t>Palling:- Task 1</a:t>
            </a:r>
            <a:endParaRPr lang="en-GB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2333847"/>
            <a:ext cx="4550716" cy="325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169975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5317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2520057" y="3789040"/>
            <a:ext cx="4032448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/>
              <a:t>Sea </a:t>
            </a:r>
            <a:r>
              <a:rPr lang="en-GB" sz="3200" b="1" dirty="0" smtClean="0"/>
              <a:t>Palling:- Task 1</a:t>
            </a:r>
            <a:endParaRPr lang="en-GB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1075"/>
            <a:ext cx="3980833" cy="26431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81128"/>
            <a:ext cx="8584510" cy="20691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617" y="988040"/>
            <a:ext cx="3976121" cy="2643188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51" y="116632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2050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203949" y="923638"/>
            <a:ext cx="4680917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/>
              <a:t>Sea </a:t>
            </a:r>
            <a:r>
              <a:rPr lang="en-GB" sz="3200" b="1" dirty="0" smtClean="0"/>
              <a:t>Palling:- Task 2</a:t>
            </a:r>
            <a:endParaRPr lang="en-GB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03949" y="1988840"/>
            <a:ext cx="2999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On page 3 of your booklet you will find a sketch of an aerial view of the coast at Sea Palling.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258" y="1700808"/>
            <a:ext cx="5832450" cy="483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3949" y="3717032"/>
            <a:ext cx="27838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99"/>
                </a:solidFill>
              </a:rPr>
              <a:t>You will see pictures taken at different points in the area.  On your sketch, add labels and annotations to describe the different types of management that has taken place</a:t>
            </a:r>
          </a:p>
          <a:p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258" y="1714767"/>
            <a:ext cx="5838131" cy="482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2248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8260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203949" y="923638"/>
            <a:ext cx="4680917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/>
              <a:t>Sea </a:t>
            </a:r>
            <a:r>
              <a:rPr lang="en-GB" sz="3200" b="1" dirty="0" smtClean="0"/>
              <a:t>Palling:- Task 2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12160" y="923638"/>
            <a:ext cx="30992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99"/>
                </a:solidFill>
              </a:rPr>
              <a:t>You will see pictures taken at different points in the area.  On your sketch, add labels and annotations to describe the different types of management that has taken place</a:t>
            </a:r>
          </a:p>
          <a:p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264" y="3068960"/>
            <a:ext cx="2769473" cy="229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" b="100000" l="1064" r="98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94922">
            <a:off x="8230300" y="4269908"/>
            <a:ext cx="190439" cy="14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8388424" y="4437112"/>
            <a:ext cx="72008" cy="144016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8424428" y="4232274"/>
            <a:ext cx="216024" cy="204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3" y="1916832"/>
            <a:ext cx="5981515" cy="3972514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23763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5832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203949" y="923638"/>
            <a:ext cx="4680917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/>
              <a:t>Sea </a:t>
            </a:r>
            <a:r>
              <a:rPr lang="en-GB" sz="3200" b="1" dirty="0" smtClean="0"/>
              <a:t>Palling:- Task 2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12160" y="923638"/>
            <a:ext cx="30992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99"/>
                </a:solidFill>
              </a:rPr>
              <a:t>You will see pictures taken at different points in the area.  On your sketch, add labels and annotations to describe the different types of management that has taken place</a:t>
            </a:r>
          </a:p>
          <a:p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264" y="3068960"/>
            <a:ext cx="2769473" cy="229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" b="100000" l="1064" r="98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4157">
            <a:off x="8333958" y="4299818"/>
            <a:ext cx="190439" cy="14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8462664" y="4477196"/>
            <a:ext cx="0" cy="144016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8605714" y="4272358"/>
            <a:ext cx="216024" cy="204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2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7" y="1988840"/>
            <a:ext cx="5884623" cy="39094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7584" y="2204864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This roadway allows access to the beach from the village.  If there is a risk of flooding the gates can be closed to stop the water.</a:t>
            </a:r>
            <a:endParaRPr lang="en-GB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24" y="225425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2482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203949" y="923638"/>
            <a:ext cx="4680917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/>
              <a:t>Sea </a:t>
            </a:r>
            <a:r>
              <a:rPr lang="en-GB" sz="3200" b="1" dirty="0" smtClean="0"/>
              <a:t>Palling:- Task 2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12160" y="923638"/>
            <a:ext cx="30992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99"/>
                </a:solidFill>
              </a:rPr>
              <a:t>You will see pictures taken at different points in the area.  On your sketch, add labels and annotations to describe the different types of management that has taken place</a:t>
            </a:r>
          </a:p>
          <a:p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264" y="3072184"/>
            <a:ext cx="2769473" cy="229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" b="100000" l="1064" r="98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4473">
            <a:off x="7149056" y="4517959"/>
            <a:ext cx="190439" cy="14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6948264" y="4621212"/>
            <a:ext cx="216024" cy="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7137102" y="4293096"/>
            <a:ext cx="216024" cy="204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3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6" y="1916832"/>
            <a:ext cx="5770159" cy="4327619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01" y="223763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7976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203949" y="923638"/>
            <a:ext cx="4680917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/>
              <a:t>Sea </a:t>
            </a:r>
            <a:r>
              <a:rPr lang="en-GB" sz="3200" b="1" dirty="0" smtClean="0"/>
              <a:t>Palling:- Task 2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12160" y="923638"/>
            <a:ext cx="30992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99"/>
                </a:solidFill>
              </a:rPr>
              <a:t>You will see pictures taken at different points in the area.  On your sketch, add labels and annotations to describe the different types of management that has taken place</a:t>
            </a:r>
          </a:p>
          <a:p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264" y="3072184"/>
            <a:ext cx="2769473" cy="229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" b="100000" l="1064" r="98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12699">
            <a:off x="8756495" y="4605293"/>
            <a:ext cx="190439" cy="14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8388424" y="4395515"/>
            <a:ext cx="358247" cy="257621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8637897" y="4315370"/>
            <a:ext cx="216024" cy="204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4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2073319"/>
            <a:ext cx="5796136" cy="3846960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2248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6042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203949" y="923638"/>
            <a:ext cx="4680917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/>
              <a:t>Sea </a:t>
            </a:r>
            <a:r>
              <a:rPr lang="en-GB" sz="3200" b="1" dirty="0" smtClean="0"/>
              <a:t>Palling:- Task 2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12160" y="923638"/>
            <a:ext cx="30992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99"/>
                </a:solidFill>
              </a:rPr>
              <a:t>You will see pictures taken at different points in the area.  On your sketch, add labels and annotations to describe the different types of management that has taken place</a:t>
            </a:r>
          </a:p>
          <a:p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264" y="3072184"/>
            <a:ext cx="2769473" cy="229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" b="100000" l="1064" r="98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5078">
            <a:off x="7448520" y="3445672"/>
            <a:ext cx="190439" cy="14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7609532" y="3391377"/>
            <a:ext cx="144016" cy="75245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7258260" y="3526535"/>
            <a:ext cx="216024" cy="204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5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0" y="1988840"/>
            <a:ext cx="5813804" cy="3862368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25425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791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203949" y="923638"/>
            <a:ext cx="4680917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/>
              <a:t>Sea </a:t>
            </a:r>
            <a:r>
              <a:rPr lang="en-GB" sz="3200" b="1" dirty="0" smtClean="0"/>
              <a:t>Palling:- Task 2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12160" y="923638"/>
            <a:ext cx="30992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99"/>
                </a:solidFill>
              </a:rPr>
              <a:t>You will see pictures taken at different points in the area.  On your sketch, add labels and annotations to describe the different types of management that has taken place</a:t>
            </a:r>
          </a:p>
          <a:p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264" y="3072184"/>
            <a:ext cx="2769473" cy="229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" b="100000" l="1064" r="98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06250">
            <a:off x="6576250" y="4427281"/>
            <a:ext cx="190439" cy="14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6732240" y="4578350"/>
            <a:ext cx="72008" cy="144017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462799" y="4215369"/>
            <a:ext cx="216024" cy="204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6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9" y="1772816"/>
            <a:ext cx="5663361" cy="4248472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9" y="234521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74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5" t="11598" r="30689" b="13181"/>
          <a:stretch/>
        </p:blipFill>
        <p:spPr bwMode="auto">
          <a:xfrm>
            <a:off x="186195" y="924887"/>
            <a:ext cx="6130835" cy="570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3339" y="3213657"/>
            <a:ext cx="27013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The places were chosen because different forms of management have been used to prevent erosion of the coastline.</a:t>
            </a:r>
          </a:p>
          <a:p>
            <a:endParaRPr lang="en-GB" dirty="0" smtClean="0">
              <a:solidFill>
                <a:srgbClr val="FFFF99"/>
              </a:solidFill>
            </a:endParaRPr>
          </a:p>
          <a:p>
            <a:r>
              <a:rPr lang="en-GB" dirty="0" smtClean="0">
                <a:solidFill>
                  <a:srgbClr val="FFFF99"/>
                </a:solidFill>
              </a:rPr>
              <a:t>In both places the impact of erosion would be very different.</a:t>
            </a:r>
            <a:endParaRPr lang="en-GB" dirty="0">
              <a:solidFill>
                <a:srgbClr val="FFFF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18780" y="881583"/>
            <a:ext cx="27013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Two sites were chosen on the North Norfolk coast:-  Sea Palling and Happisburgh</a:t>
            </a:r>
            <a:br>
              <a:rPr lang="en-GB" dirty="0" smtClean="0">
                <a:solidFill>
                  <a:srgbClr val="FFFF99"/>
                </a:solidFill>
              </a:rPr>
            </a:br>
            <a:endParaRPr lang="en-GB" sz="500" dirty="0" smtClean="0">
              <a:solidFill>
                <a:srgbClr val="FFFF99"/>
              </a:solidFill>
            </a:endParaRPr>
          </a:p>
          <a:p>
            <a:r>
              <a:rPr lang="en-GB" sz="1400" dirty="0" smtClean="0">
                <a:solidFill>
                  <a:srgbClr val="FFFF99"/>
                </a:solidFill>
              </a:rPr>
              <a:t>(Happisburgh is pronounced </a:t>
            </a:r>
            <a:r>
              <a:rPr lang="en-GB" sz="1400" dirty="0" err="1" smtClean="0">
                <a:solidFill>
                  <a:srgbClr val="FFFF99"/>
                </a:solidFill>
              </a:rPr>
              <a:t>Hazeborough</a:t>
            </a:r>
            <a:r>
              <a:rPr lang="en-GB" sz="1400" dirty="0" smtClean="0">
                <a:solidFill>
                  <a:srgbClr val="FFFF99"/>
                </a:solidFill>
              </a:rPr>
              <a:t>)</a:t>
            </a:r>
          </a:p>
          <a:p>
            <a:endParaRPr lang="en-GB" dirty="0" smtClean="0">
              <a:solidFill>
                <a:srgbClr val="FFFF99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868144" y="1196752"/>
            <a:ext cx="648072" cy="288032"/>
          </a:xfrm>
          <a:prstGeom prst="straightConnector1">
            <a:avLst/>
          </a:prstGeom>
          <a:ln w="38100">
            <a:solidFill>
              <a:srgbClr val="FFFF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48064" y="1620247"/>
            <a:ext cx="9615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FFFF99"/>
                </a:solidFill>
              </a:rPr>
              <a:t>Sea Palling</a:t>
            </a:r>
            <a:endParaRPr lang="en-GB" sz="1100" dirty="0">
              <a:solidFill>
                <a:srgbClr val="FFFF9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88024" y="1412776"/>
            <a:ext cx="10419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FFFF99"/>
                </a:solidFill>
              </a:rPr>
              <a:t>Happisburgh</a:t>
            </a:r>
            <a:endParaRPr lang="en-GB" sz="1100" dirty="0">
              <a:solidFill>
                <a:srgbClr val="FFFF9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95" y="188640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91637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DDE8FF"/>
                </a:solidFill>
              </a:rPr>
              <a:t>Fieldwork Location 1</a:t>
            </a:r>
            <a:endParaRPr lang="en-GB" dirty="0">
              <a:solidFill>
                <a:srgbClr val="DDE8FF"/>
              </a:solidFill>
            </a:endParaRPr>
          </a:p>
          <a:p>
            <a:pPr eaLnBrk="1" hangingPunct="1"/>
            <a:endParaRPr lang="en-GB" dirty="0"/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179388" y="1052513"/>
            <a:ext cx="2808436" cy="1077218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/>
              <a:t>Sea </a:t>
            </a:r>
            <a:r>
              <a:rPr lang="en-GB" sz="3200" b="1" dirty="0" smtClean="0"/>
              <a:t>Palling:- Task 3</a:t>
            </a:r>
            <a:endParaRPr lang="en-GB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364" y="789952"/>
            <a:ext cx="5317015" cy="53224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388" y="2348880"/>
            <a:ext cx="32225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Complete Question 2 on page 2 of your booklet by describing all the different types of management that has been used at Sea Palling.</a:t>
            </a:r>
          </a:p>
          <a:p>
            <a:endParaRPr lang="en-GB" dirty="0">
              <a:solidFill>
                <a:srgbClr val="FFFF99"/>
              </a:solidFill>
            </a:endParaRPr>
          </a:p>
          <a:p>
            <a:r>
              <a:rPr lang="en-GB" dirty="0" smtClean="0">
                <a:solidFill>
                  <a:srgbClr val="FFFF99"/>
                </a:solidFill>
              </a:rPr>
              <a:t>Try to include what you think was the aim of the coastal management – why did they do it?</a:t>
            </a:r>
            <a:endParaRPr lang="en-GB" dirty="0">
              <a:solidFill>
                <a:srgbClr val="FFFF99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73216"/>
            <a:ext cx="3222576" cy="112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" y="225425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4140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DDE8FF"/>
                </a:solidFill>
              </a:rPr>
              <a:t>Fieldwork Location 1</a:t>
            </a:r>
            <a:endParaRPr lang="en-GB" dirty="0">
              <a:solidFill>
                <a:srgbClr val="DDE8FF"/>
              </a:solidFill>
            </a:endParaRPr>
          </a:p>
          <a:p>
            <a:pPr eaLnBrk="1" hangingPunct="1"/>
            <a:endParaRPr lang="en-GB" dirty="0"/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179388" y="1052513"/>
            <a:ext cx="4176588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/>
              <a:t>Sea </a:t>
            </a:r>
            <a:r>
              <a:rPr lang="en-GB" sz="3200" b="1" dirty="0" smtClean="0"/>
              <a:t>Palling:- Task 4</a:t>
            </a:r>
            <a:endParaRPr lang="en-GB" sz="3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13" y="2086331"/>
            <a:ext cx="8576218" cy="425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5862" y="2086331"/>
            <a:ext cx="8692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Has the management strategy been a success or failure?  </a:t>
            </a:r>
          </a:p>
          <a:p>
            <a:r>
              <a:rPr lang="en-GB" dirty="0" smtClean="0">
                <a:solidFill>
                  <a:srgbClr val="FFFF99"/>
                </a:solidFill>
              </a:rPr>
              <a:t>Complete Question 4 on page 4 of your booklet  to help you make a decision.</a:t>
            </a:r>
            <a:endParaRPr lang="en-GB" dirty="0">
              <a:solidFill>
                <a:srgbClr val="FFFF99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11" y="202248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9111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DDE8FF"/>
                </a:solidFill>
              </a:rPr>
              <a:t>Fieldwork Location 1</a:t>
            </a:r>
            <a:endParaRPr lang="en-GB" dirty="0">
              <a:solidFill>
                <a:srgbClr val="DDE8FF"/>
              </a:solidFill>
            </a:endParaRPr>
          </a:p>
          <a:p>
            <a:pPr eaLnBrk="1" hangingPunct="1"/>
            <a:endParaRPr lang="en-GB" dirty="0"/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179388" y="1052513"/>
            <a:ext cx="4176588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/>
              <a:t>Sea </a:t>
            </a:r>
            <a:r>
              <a:rPr lang="en-GB" sz="3200" b="1" dirty="0" smtClean="0"/>
              <a:t>Palling:- Task 5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8809" y="1678688"/>
            <a:ext cx="71715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Another way of deciding how effective the management has been, is to evaluate what sort of impact it has had on the environment.</a:t>
            </a:r>
          </a:p>
          <a:p>
            <a:endParaRPr lang="en-GB" sz="900" dirty="0">
              <a:solidFill>
                <a:srgbClr val="FFFF99"/>
              </a:solidFill>
            </a:endParaRPr>
          </a:p>
          <a:p>
            <a:r>
              <a:rPr lang="en-GB" dirty="0" smtClean="0">
                <a:solidFill>
                  <a:srgbClr val="FFFF99"/>
                </a:solidFill>
              </a:rPr>
              <a:t>Using all the evidence you have seen,  complete the following table which you will find in Question 5 on page 4 of your booklet.</a:t>
            </a:r>
            <a:endParaRPr lang="en-GB" dirty="0">
              <a:solidFill>
                <a:srgbClr val="FFFF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"/>
          <a:stretch/>
        </p:blipFill>
        <p:spPr>
          <a:xfrm>
            <a:off x="323528" y="3032905"/>
            <a:ext cx="5453386" cy="3384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637" y="1850633"/>
            <a:ext cx="1576363" cy="1182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341" y="3356991"/>
            <a:ext cx="1824135" cy="1368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102629"/>
            <a:ext cx="1979712" cy="1314652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09" y="225425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9161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DDE8FF"/>
                </a:solidFill>
              </a:rPr>
              <a:t>Fieldwork Location 1</a:t>
            </a:r>
            <a:endParaRPr lang="en-GB" dirty="0">
              <a:solidFill>
                <a:srgbClr val="DDE8FF"/>
              </a:solidFill>
            </a:endParaRPr>
          </a:p>
          <a:p>
            <a:pPr eaLnBrk="1" hangingPunct="1"/>
            <a:endParaRPr lang="en-GB" dirty="0"/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179388" y="1052513"/>
            <a:ext cx="4176588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/>
              <a:t>Sea </a:t>
            </a:r>
            <a:r>
              <a:rPr lang="en-GB" sz="3200" b="1" dirty="0" smtClean="0"/>
              <a:t>Palling:- Task 6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8809" y="1678688"/>
            <a:ext cx="717150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The effectiveness can also be evaluated by looking to see if the management is sustainable.  Sustainable management would be successful but have minimum negative impact on the environment.</a:t>
            </a:r>
          </a:p>
          <a:p>
            <a:endParaRPr lang="en-GB" sz="900" dirty="0">
              <a:solidFill>
                <a:srgbClr val="FFFF9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513" y="1525551"/>
            <a:ext cx="1824135" cy="1368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584" y="5543348"/>
            <a:ext cx="1979712" cy="1314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98"/>
          <a:stretch/>
        </p:blipFill>
        <p:spPr>
          <a:xfrm>
            <a:off x="395536" y="2893652"/>
            <a:ext cx="4642203" cy="35388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0072" y="3284984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99"/>
                </a:solidFill>
              </a:rPr>
              <a:t>Using all the evidence you have seen,  complete the following table which you will find in Question </a:t>
            </a:r>
            <a:r>
              <a:rPr lang="en-GB" dirty="0" smtClean="0">
                <a:solidFill>
                  <a:srgbClr val="FFFF99"/>
                </a:solidFill>
              </a:rPr>
              <a:t>6 </a:t>
            </a:r>
            <a:r>
              <a:rPr lang="en-GB" dirty="0">
                <a:solidFill>
                  <a:srgbClr val="FFFF99"/>
                </a:solidFill>
              </a:rPr>
              <a:t>on page </a:t>
            </a:r>
            <a:r>
              <a:rPr lang="en-GB" dirty="0" smtClean="0">
                <a:solidFill>
                  <a:srgbClr val="FFFF99"/>
                </a:solidFill>
              </a:rPr>
              <a:t>5 </a:t>
            </a:r>
            <a:r>
              <a:rPr lang="en-GB" dirty="0">
                <a:solidFill>
                  <a:srgbClr val="FFFF99"/>
                </a:solidFill>
              </a:rPr>
              <a:t>of your booklet.</a:t>
            </a:r>
          </a:p>
          <a:p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118" y="4796168"/>
            <a:ext cx="2566789" cy="170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25" y="186296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5424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DDE8FF"/>
                </a:solidFill>
              </a:rPr>
              <a:t>Fieldwork Location 1</a:t>
            </a:r>
            <a:endParaRPr lang="en-GB" dirty="0">
              <a:solidFill>
                <a:srgbClr val="DDE8FF"/>
              </a:solidFill>
            </a:endParaRPr>
          </a:p>
          <a:p>
            <a:pPr eaLnBrk="1" hangingPunct="1"/>
            <a:endParaRPr lang="en-GB" dirty="0"/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179388" y="1052513"/>
            <a:ext cx="5184700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/>
              <a:t>Sea </a:t>
            </a:r>
            <a:r>
              <a:rPr lang="en-GB" sz="3200" b="1" dirty="0" smtClean="0"/>
              <a:t>Palling:- Tasks 7 &amp; 8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8809" y="1678688"/>
            <a:ext cx="8755679" cy="134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Evidence of longshore drift and description of the waves</a:t>
            </a:r>
          </a:p>
          <a:p>
            <a:endParaRPr lang="en-GB" sz="800" dirty="0">
              <a:solidFill>
                <a:srgbClr val="FFFF99"/>
              </a:solidFill>
            </a:endParaRPr>
          </a:p>
          <a:p>
            <a:r>
              <a:rPr lang="en-GB" dirty="0" smtClean="0">
                <a:solidFill>
                  <a:srgbClr val="FFFF99"/>
                </a:solidFill>
              </a:rPr>
              <a:t>Question 7 on page 5 of the booklet.</a:t>
            </a:r>
          </a:p>
          <a:p>
            <a:endParaRPr lang="en-GB" sz="900" dirty="0">
              <a:solidFill>
                <a:srgbClr val="FFFF99"/>
              </a:solidFill>
            </a:endParaRPr>
          </a:p>
          <a:p>
            <a:r>
              <a:rPr lang="en-GB" dirty="0" smtClean="0">
                <a:solidFill>
                  <a:srgbClr val="FFFF99"/>
                </a:solidFill>
              </a:rPr>
              <a:t>This requires a highly skilled geographer using some high-tech equipment! </a:t>
            </a:r>
          </a:p>
          <a:p>
            <a:endParaRPr lang="en-GB" sz="900" dirty="0">
              <a:solidFill>
                <a:srgbClr val="FFFF99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584" y="5543348"/>
            <a:ext cx="1979712" cy="13146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2161"/>
            <a:ext cx="2520280" cy="33603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2411" y="3140968"/>
            <a:ext cx="5689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A float was thrown into the sea and timed for ten minutes to see how far it moved due to longshore drift.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158430" y="3933056"/>
            <a:ext cx="532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RESULT -  5.4 metres.  Direction = North West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347864" y="4653136"/>
            <a:ext cx="525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99"/>
                </a:solidFill>
              </a:rPr>
              <a:t>Q</a:t>
            </a:r>
            <a:r>
              <a:rPr lang="en-GB" dirty="0" smtClean="0">
                <a:solidFill>
                  <a:srgbClr val="FFFF99"/>
                </a:solidFill>
              </a:rPr>
              <a:t>uestion 8</a:t>
            </a:r>
          </a:p>
          <a:p>
            <a:endParaRPr lang="en-GB" dirty="0">
              <a:solidFill>
                <a:srgbClr val="FFFF99"/>
              </a:solidFill>
            </a:endParaRPr>
          </a:p>
          <a:p>
            <a:r>
              <a:rPr lang="en-GB" dirty="0" smtClean="0">
                <a:solidFill>
                  <a:srgbClr val="FFFF99"/>
                </a:solidFill>
              </a:rPr>
              <a:t>There were less than 13 waves in a minute.</a:t>
            </a:r>
          </a:p>
          <a:p>
            <a:r>
              <a:rPr lang="en-GB" dirty="0" smtClean="0">
                <a:solidFill>
                  <a:srgbClr val="FFFF99"/>
                </a:solidFill>
              </a:rPr>
              <a:t>Use the picture on the left to decide the height of the waves and how the waves break onto the beach. </a:t>
            </a:r>
            <a:endParaRPr lang="en-GB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35" y="183473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6999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DDE8FF"/>
                </a:solidFill>
              </a:rPr>
              <a:t>Fieldwork Location 1</a:t>
            </a:r>
            <a:endParaRPr lang="en-GB" dirty="0">
              <a:solidFill>
                <a:srgbClr val="DDE8FF"/>
              </a:solidFill>
            </a:endParaRPr>
          </a:p>
          <a:p>
            <a:pPr eaLnBrk="1" hangingPunct="1"/>
            <a:endParaRPr lang="en-GB" dirty="0"/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179388" y="1052513"/>
            <a:ext cx="4104580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/>
              <a:t>Sea </a:t>
            </a:r>
            <a:r>
              <a:rPr lang="en-GB" sz="3200" b="1" dirty="0" smtClean="0"/>
              <a:t>Palling:- Task 9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6420" y="1653259"/>
            <a:ext cx="8755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Question 9 on page 5 of the booklet.</a:t>
            </a:r>
          </a:p>
          <a:p>
            <a:endParaRPr lang="en-GB" sz="900" dirty="0">
              <a:solidFill>
                <a:srgbClr val="FFFF99"/>
              </a:solidFill>
            </a:endParaRPr>
          </a:p>
          <a:p>
            <a:r>
              <a:rPr lang="en-GB" dirty="0" smtClean="0">
                <a:solidFill>
                  <a:srgbClr val="FFFF99"/>
                </a:solidFill>
              </a:rPr>
              <a:t>Study the pictures below and complete the table.</a:t>
            </a:r>
          </a:p>
          <a:p>
            <a:endParaRPr lang="en-GB" sz="900" dirty="0">
              <a:solidFill>
                <a:srgbClr val="FFFF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3574274"/>
            <a:ext cx="4536281" cy="3012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46" y="3554982"/>
            <a:ext cx="4067944" cy="3050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63" b="671"/>
          <a:stretch/>
        </p:blipFill>
        <p:spPr>
          <a:xfrm>
            <a:off x="2562130" y="2414895"/>
            <a:ext cx="4392488" cy="1029532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92" y="225425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6898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3203575" y="1196975"/>
            <a:ext cx="2808288" cy="579438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/>
              <a:t>Happisburgh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166938"/>
            <a:ext cx="7848600" cy="41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9217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23528" y="1196975"/>
            <a:ext cx="8498210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 smtClean="0"/>
              <a:t>Happisburgh:- Background information</a:t>
            </a:r>
            <a:endParaRPr lang="en-GB" sz="3200" b="1" dirty="0"/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3" t="21805" r="31488" b="14786"/>
          <a:stretch>
            <a:fillRect/>
          </a:stretch>
        </p:blipFill>
        <p:spPr bwMode="auto">
          <a:xfrm>
            <a:off x="1331913" y="1989138"/>
            <a:ext cx="676910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23928" y="5373216"/>
            <a:ext cx="3908372" cy="707886"/>
          </a:xfrm>
          <a:prstGeom prst="rect">
            <a:avLst/>
          </a:prstGeom>
          <a:solidFill>
            <a:srgbClr val="DDE8FF">
              <a:alpha val="76863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There has been a long history of coastal erosion at Happisburgh</a:t>
            </a:r>
            <a:endParaRPr lang="en-GB" sz="20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25425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47" y="1844824"/>
            <a:ext cx="3616552" cy="479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23849" y="1125538"/>
            <a:ext cx="8569325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 smtClean="0"/>
              <a:t>Happisburgh:- Background information</a:t>
            </a:r>
            <a:endParaRPr lang="en-GB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3849" y="2276872"/>
            <a:ext cx="4176714" cy="2246769"/>
          </a:xfrm>
          <a:prstGeom prst="rect">
            <a:avLst/>
          </a:prstGeom>
          <a:solidFill>
            <a:srgbClr val="DDE8FF">
              <a:alpha val="76863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Most of the village lies a little distance inland.  However, some properties were right on the cliff edge in 2012.</a:t>
            </a:r>
          </a:p>
          <a:p>
            <a:endParaRPr lang="en-GB" sz="2000" dirty="0"/>
          </a:p>
          <a:p>
            <a:r>
              <a:rPr lang="en-GB" sz="2000" dirty="0" smtClean="0"/>
              <a:t>A timber revetment was built in 1959 to help protect the area</a:t>
            </a:r>
            <a:endParaRPr lang="en-GB" sz="20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97" y="202248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47" y="1844824"/>
            <a:ext cx="3616552" cy="479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23849" y="1125538"/>
            <a:ext cx="8569325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 smtClean="0"/>
              <a:t>Happisburgh:- Fieldwork</a:t>
            </a:r>
            <a:endParaRPr lang="en-GB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3849" y="2276872"/>
            <a:ext cx="4176714" cy="1938992"/>
          </a:xfrm>
          <a:prstGeom prst="rect">
            <a:avLst/>
          </a:prstGeom>
          <a:solidFill>
            <a:srgbClr val="DDE8FF">
              <a:alpha val="76863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Identical fieldwork to that done at Sea Palling will be carried out at Happisburgh.</a:t>
            </a:r>
          </a:p>
          <a:p>
            <a:endParaRPr lang="en-GB" sz="2000" dirty="0"/>
          </a:p>
          <a:p>
            <a:r>
              <a:rPr lang="en-GB" sz="2000" dirty="0" smtClean="0"/>
              <a:t>Make sure you write the results in the correct booklet.</a:t>
            </a:r>
            <a:endParaRPr lang="en-GB" sz="2000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18848559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r="24844" b="12711"/>
          <a:stretch>
            <a:fillRect/>
          </a:stretch>
        </p:blipFill>
        <p:spPr bwMode="auto">
          <a:xfrm>
            <a:off x="1203325" y="765175"/>
            <a:ext cx="6665913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8064" y="2420888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Happisburgh is </a:t>
            </a:r>
            <a:r>
              <a:rPr lang="en-GB" dirty="0" err="1" smtClean="0">
                <a:solidFill>
                  <a:srgbClr val="FFFF99"/>
                </a:solidFill>
              </a:rPr>
              <a:t>5.6km</a:t>
            </a:r>
            <a:r>
              <a:rPr lang="en-GB" dirty="0" smtClean="0">
                <a:solidFill>
                  <a:srgbClr val="FFFF99"/>
                </a:solidFill>
              </a:rPr>
              <a:t> along the coast from Sea Palling</a:t>
            </a:r>
            <a:endParaRPr lang="en-GB" dirty="0">
              <a:solidFill>
                <a:srgbClr val="FFFF99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7092280" y="1124744"/>
            <a:ext cx="0" cy="792088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48264" y="83671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3"/>
                </a:solidFill>
              </a:rPr>
              <a:t>N</a:t>
            </a:r>
            <a:endParaRPr lang="en-GB" dirty="0">
              <a:solidFill>
                <a:schemeClr val="accent3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948264" y="1412776"/>
            <a:ext cx="28803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116632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179388" y="1196975"/>
            <a:ext cx="8713787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 smtClean="0"/>
              <a:t>Happisburgh:- Task 1</a:t>
            </a:r>
            <a:endParaRPr lang="en-GB" sz="32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5" y="3573016"/>
            <a:ext cx="8426202" cy="153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17" y="2250879"/>
            <a:ext cx="8784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The following 3 slides show images of Happisburgh.  Look at them carefully and use the information to complete Question 1 on page 2 of your Happisburgh booklet.</a:t>
            </a:r>
            <a:endParaRPr lang="en-GB" dirty="0">
              <a:solidFill>
                <a:srgbClr val="FFFF99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5201719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179388" y="1196975"/>
            <a:ext cx="8713787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 smtClean="0"/>
              <a:t>Happisburgh:- Task 1</a:t>
            </a:r>
            <a:endParaRPr lang="en-GB" sz="32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7" y="2132856"/>
            <a:ext cx="8698283" cy="431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9712898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179388" y="1196975"/>
            <a:ext cx="8713787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 smtClean="0"/>
              <a:t>Happisburgh:- Task 1</a:t>
            </a:r>
            <a:endParaRPr lang="en-GB" sz="3200" b="1" dirty="0"/>
          </a:p>
        </p:txBody>
      </p:sp>
      <p:pic>
        <p:nvPicPr>
          <p:cNvPr id="9218" name="Picture 2" descr="http://www.stacey.peak-media.co.uk/Happisburgh/HappisburghAug2009/1280-DSC009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45" y="2492896"/>
            <a:ext cx="5397778" cy="359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040" y="2356278"/>
            <a:ext cx="2573610" cy="386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9038151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203949" y="923638"/>
            <a:ext cx="4680917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 smtClean="0"/>
              <a:t>Happisburgh:- Task 2</a:t>
            </a:r>
            <a:endParaRPr lang="en-GB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22420" y="1628800"/>
            <a:ext cx="8689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On page 3 of your booklet you will find a sketch of an aerial view of the coast at Happisburgh.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4306" y="2322988"/>
            <a:ext cx="8668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99"/>
                </a:solidFill>
              </a:rPr>
              <a:t>You will see pictures taken at different points in the area.  On your sketch, add labels and annotations to describe the different types of management that has taken place</a:t>
            </a:r>
          </a:p>
          <a:p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84984"/>
            <a:ext cx="6628805" cy="336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556" y="3264397"/>
            <a:ext cx="6620905" cy="335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18558625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203949" y="923638"/>
            <a:ext cx="4680917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 smtClean="0"/>
              <a:t>Happisburgh:- Task 2</a:t>
            </a:r>
            <a:endParaRPr lang="en-GB" sz="32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34" y="3645024"/>
            <a:ext cx="312616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www.tournorfolk.co.uk/happisburgh/happisburghbeachsou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14028"/>
            <a:ext cx="5448171" cy="408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1" b="100000" l="1064" r="98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73607" y="4025324"/>
            <a:ext cx="190439" cy="14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8244408" y="4077072"/>
            <a:ext cx="144016" cy="5885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8126635" y="3800226"/>
            <a:ext cx="216024" cy="204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18009923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203949" y="923638"/>
            <a:ext cx="4680917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 smtClean="0"/>
              <a:t>Happisburgh:- Task 2</a:t>
            </a:r>
            <a:endParaRPr lang="en-GB" sz="32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34" y="3645024"/>
            <a:ext cx="312616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" b="100000" l="1064" r="98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79932" y="4092755"/>
            <a:ext cx="190439" cy="14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6444208" y="4143195"/>
            <a:ext cx="144016" cy="5885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159127" y="4264794"/>
            <a:ext cx="216024" cy="204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2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326185"/>
            <a:ext cx="5808170" cy="386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794011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203949" y="923638"/>
            <a:ext cx="4680917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 smtClean="0"/>
              <a:t>Happisburgh:- Task 2</a:t>
            </a:r>
            <a:endParaRPr lang="en-GB" sz="32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34" y="3645024"/>
            <a:ext cx="312616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" b="100000" l="1064" r="98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85852">
            <a:off x="7792100" y="3593277"/>
            <a:ext cx="190439" cy="14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7928212" y="3717032"/>
            <a:ext cx="72008" cy="165411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8028384" y="3562806"/>
            <a:ext cx="216024" cy="204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3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04864"/>
            <a:ext cx="565785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7956113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203949" y="923638"/>
            <a:ext cx="4680917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 smtClean="0"/>
              <a:t>Happisburgh:- Task 2</a:t>
            </a:r>
            <a:endParaRPr lang="en-GB" sz="32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34" y="3645024"/>
            <a:ext cx="312616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1" b="100000" l="1064" r="985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95236">
            <a:off x="6496783" y="4002111"/>
            <a:ext cx="190439" cy="14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6300193" y="4048518"/>
            <a:ext cx="212294" cy="28554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509151" y="4178072"/>
            <a:ext cx="216024" cy="204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4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8" y="1970010"/>
            <a:ext cx="5593725" cy="4195294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6885066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DDE8FF"/>
                </a:solidFill>
              </a:rPr>
              <a:t>Fieldwork Location 1</a:t>
            </a:r>
            <a:endParaRPr lang="en-GB" dirty="0">
              <a:solidFill>
                <a:srgbClr val="DDE8FF"/>
              </a:solidFill>
            </a:endParaRPr>
          </a:p>
          <a:p>
            <a:pPr eaLnBrk="1" hangingPunct="1"/>
            <a:endParaRPr lang="en-GB" dirty="0"/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179387" y="1052513"/>
            <a:ext cx="4321175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 smtClean="0"/>
              <a:t>Happisburgh:- Task 3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9388" y="2348880"/>
            <a:ext cx="37445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Complete Question 2 in your booklet by describing all the different types of management that has been used at Happisburgh.</a:t>
            </a:r>
          </a:p>
          <a:p>
            <a:endParaRPr lang="en-GB" dirty="0">
              <a:solidFill>
                <a:srgbClr val="FFFF99"/>
              </a:solidFill>
            </a:endParaRPr>
          </a:p>
          <a:p>
            <a:r>
              <a:rPr lang="en-GB" dirty="0" smtClean="0">
                <a:solidFill>
                  <a:srgbClr val="FFFF99"/>
                </a:solidFill>
              </a:rPr>
              <a:t>Try to include what you think was the aim of the coastal management – why did they do it?</a:t>
            </a:r>
            <a:endParaRPr lang="en-GB" dirty="0">
              <a:solidFill>
                <a:srgbClr val="FFFF99"/>
              </a:solidFill>
            </a:endParaRPr>
          </a:p>
        </p:txBody>
      </p:sp>
      <p:pic>
        <p:nvPicPr>
          <p:cNvPr id="5124" name="Picture 4" descr="D:\Kevin's Photo album\School\Norfolk\Norfolk 10\Happisburgh cliff erosion\Aerial view 2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88688"/>
            <a:ext cx="4693110" cy="493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2217271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DDE8FF"/>
                </a:solidFill>
              </a:rPr>
              <a:t>Fieldwork Location 1</a:t>
            </a:r>
            <a:endParaRPr lang="en-GB" dirty="0">
              <a:solidFill>
                <a:srgbClr val="DDE8FF"/>
              </a:solidFill>
            </a:endParaRPr>
          </a:p>
          <a:p>
            <a:pPr eaLnBrk="1" hangingPunct="1"/>
            <a:endParaRPr lang="en-GB" dirty="0"/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179387" y="1052513"/>
            <a:ext cx="4356893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 smtClean="0"/>
              <a:t>Happisburgh:- Task 4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5862" y="2086331"/>
            <a:ext cx="23384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Has the management strategy been a success or failure? </a:t>
            </a:r>
          </a:p>
          <a:p>
            <a:r>
              <a:rPr lang="en-GB" dirty="0" smtClean="0">
                <a:solidFill>
                  <a:srgbClr val="FFFF99"/>
                </a:solidFill>
              </a:rPr>
              <a:t> </a:t>
            </a:r>
          </a:p>
          <a:p>
            <a:r>
              <a:rPr lang="en-GB" dirty="0" smtClean="0">
                <a:solidFill>
                  <a:srgbClr val="FFFF99"/>
                </a:solidFill>
              </a:rPr>
              <a:t>Complete Question 4 in your booklet  to help you make a decision.</a:t>
            </a:r>
            <a:endParaRPr lang="en-GB" dirty="0">
              <a:solidFill>
                <a:srgbClr val="FFFF99"/>
              </a:solidFill>
            </a:endParaRPr>
          </a:p>
        </p:txBody>
      </p:sp>
      <p:pic>
        <p:nvPicPr>
          <p:cNvPr id="6146" name="Picture 2" descr="D:\Kevin's Photo album\UK Places\Norfolk Coast\Happisburg and Sea Palling Feb 2010\IMG_32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286" y="1916832"/>
            <a:ext cx="6353373" cy="47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12197005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4" descr="17_10_2008_361_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6"/>
          <a:stretch/>
        </p:blipFill>
        <p:spPr bwMode="auto">
          <a:xfrm>
            <a:off x="4469718" y="692149"/>
            <a:ext cx="4392290" cy="603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9772" y="112474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FF99"/>
                </a:solidFill>
              </a:rPr>
              <a:t>Sea Palling</a:t>
            </a:r>
            <a:endParaRPr lang="en-GB" sz="2000" b="1" dirty="0">
              <a:solidFill>
                <a:srgbClr val="FFFF99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067944" y="1376453"/>
            <a:ext cx="3240360" cy="324355"/>
          </a:xfrm>
          <a:prstGeom prst="straightConnector1">
            <a:avLst/>
          </a:prstGeom>
          <a:ln w="38100">
            <a:solidFill>
              <a:srgbClr val="FFFF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75756" y="3686529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FF99"/>
                </a:solidFill>
              </a:rPr>
              <a:t>Happisburgh</a:t>
            </a:r>
            <a:endParaRPr lang="en-GB" sz="2000" b="1" dirty="0">
              <a:solidFill>
                <a:srgbClr val="FFFF99"/>
              </a:solidFill>
            </a:endParaRPr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>
            <a:off x="4175956" y="3886584"/>
            <a:ext cx="2283048" cy="50014"/>
          </a:xfrm>
          <a:prstGeom prst="straightConnector1">
            <a:avLst/>
          </a:prstGeom>
          <a:ln w="38100">
            <a:solidFill>
              <a:srgbClr val="FFFF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51520" y="1628800"/>
            <a:ext cx="2124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3"/>
                </a:solidFill>
              </a:rPr>
              <a:t>Look carefully  to see how most of the land is used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53" y="188640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812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DDE8FF"/>
                </a:solidFill>
              </a:rPr>
              <a:t>Fieldwork Location 1</a:t>
            </a:r>
            <a:endParaRPr lang="en-GB" dirty="0">
              <a:solidFill>
                <a:srgbClr val="DDE8FF"/>
              </a:solidFill>
            </a:endParaRPr>
          </a:p>
          <a:p>
            <a:pPr eaLnBrk="1" hangingPunct="1"/>
            <a:endParaRPr lang="en-GB" dirty="0"/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179387" y="1052513"/>
            <a:ext cx="4356893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 smtClean="0"/>
              <a:t>Happisburgh:- Task 4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5862" y="2086331"/>
            <a:ext cx="3914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Has the management strategy been a success or failure? </a:t>
            </a:r>
          </a:p>
          <a:p>
            <a:r>
              <a:rPr lang="en-GB" dirty="0" smtClean="0">
                <a:solidFill>
                  <a:srgbClr val="FFFF99"/>
                </a:solidFill>
              </a:rPr>
              <a:t> </a:t>
            </a:r>
          </a:p>
          <a:p>
            <a:r>
              <a:rPr lang="en-GB" dirty="0" smtClean="0">
                <a:solidFill>
                  <a:srgbClr val="FFFF99"/>
                </a:solidFill>
              </a:rPr>
              <a:t>Complete Question 4 in your booklet  to help you make a decision.</a:t>
            </a:r>
            <a:endParaRPr lang="en-GB" dirty="0">
              <a:solidFill>
                <a:srgbClr val="FFFF99"/>
              </a:solidFill>
            </a:endParaRPr>
          </a:p>
        </p:txBody>
      </p:sp>
      <p:pic>
        <p:nvPicPr>
          <p:cNvPr id="7170" name="Picture 2" descr="D:\Kevin's Photo album\UK Places\Norfolk Coast\Happisburg and Sea Palling Feb 2010\IMG_32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95820" y="1609624"/>
            <a:ext cx="5761567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598344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DDE8FF"/>
                </a:solidFill>
              </a:rPr>
              <a:t>Fieldwork Location 1</a:t>
            </a:r>
            <a:endParaRPr lang="en-GB" dirty="0">
              <a:solidFill>
                <a:srgbClr val="DDE8FF"/>
              </a:solidFill>
            </a:endParaRPr>
          </a:p>
          <a:p>
            <a:pPr eaLnBrk="1" hangingPunct="1"/>
            <a:endParaRPr lang="en-GB" dirty="0"/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179387" y="1052513"/>
            <a:ext cx="4321175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 smtClean="0"/>
              <a:t>Happisburgh:- Task 4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2025714"/>
            <a:ext cx="3744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99"/>
                </a:solidFill>
              </a:rPr>
              <a:t>Has the management strategy been a success or failure? </a:t>
            </a:r>
          </a:p>
        </p:txBody>
      </p:sp>
      <p:pic>
        <p:nvPicPr>
          <p:cNvPr id="8194" name="Picture 2" descr="D:\Kevin's Photo album\School\Norfolk\Norfolk 10\Happisburgh cliff erosion\2006 Road to cliff ed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098" y="4005064"/>
            <a:ext cx="3959870" cy="26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Kevin's Photo album\School\Norfolk\Norfolk 10\Happisburgh cliff erosion\2006 Clifftop houses &amp; debr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098" y="1029918"/>
            <a:ext cx="3923928" cy="260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http://happisburghcommunity.files.wordpress.com/2011/02/beach-road-mapp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3" y="3068960"/>
            <a:ext cx="4351089" cy="277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392956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/>
              <a:t>West Hatch High School Geography Department:- </a:t>
            </a: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err="1"/>
              <a:t>Fieldcourse</a:t>
            </a:r>
            <a:endParaRPr lang="en-GB" sz="1200" b="1" dirty="0"/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pic>
        <p:nvPicPr>
          <p:cNvPr id="29701" name="Picture 5" descr="1998_2007_compari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42"/>
          <a:stretch>
            <a:fillRect/>
          </a:stretch>
        </p:blipFill>
        <p:spPr bwMode="auto">
          <a:xfrm>
            <a:off x="827088" y="2276475"/>
            <a:ext cx="3600450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1998_2007_compari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58"/>
          <a:stretch>
            <a:fillRect/>
          </a:stretch>
        </p:blipFill>
        <p:spPr bwMode="auto">
          <a:xfrm>
            <a:off x="4787900" y="2276475"/>
            <a:ext cx="4032250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9387" y="1052513"/>
            <a:ext cx="4321175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 smtClean="0"/>
              <a:t>Happisburgh:- Task 4</a:t>
            </a:r>
            <a:endParaRPr lang="en-GB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664011" y="5661248"/>
            <a:ext cx="3744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99"/>
                </a:solidFill>
              </a:rPr>
              <a:t>Has the management strategy been a success or failure?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3"/>
          <a:stretch>
            <a:fillRect/>
          </a:stretch>
        </p:blipFill>
        <p:spPr bwMode="auto">
          <a:xfrm>
            <a:off x="0" y="47625"/>
            <a:ext cx="9144000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 rot="915307">
            <a:off x="4211638" y="3573463"/>
            <a:ext cx="215900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 rot="1682230">
            <a:off x="2698750" y="1914525"/>
            <a:ext cx="212725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9193" y="620713"/>
            <a:ext cx="4321175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 smtClean="0"/>
              <a:t>Happisburgh:- Task 4</a:t>
            </a:r>
            <a:endParaRPr lang="en-GB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159779" y="647087"/>
            <a:ext cx="2447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Happisburgh </a:t>
            </a:r>
            <a:r>
              <a:rPr lang="en-GB" b="1" dirty="0" smtClean="0"/>
              <a:t> </a:t>
            </a:r>
            <a:r>
              <a:rPr lang="en-GB" b="1" dirty="0"/>
              <a:t>1999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574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3"/>
          <a:stretch>
            <a:fillRect/>
          </a:stretch>
        </p:blipFill>
        <p:spPr bwMode="auto">
          <a:xfrm>
            <a:off x="0" y="47625"/>
            <a:ext cx="9144000" cy="676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813"/>
            <a:ext cx="9144000" cy="6761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6156325" y="620713"/>
            <a:ext cx="2447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 dirty="0"/>
              <a:t>Happisburgh September 2006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 rot="915307">
            <a:off x="4211638" y="3573463"/>
            <a:ext cx="215900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 rot="1682230">
            <a:off x="2698750" y="1914525"/>
            <a:ext cx="212725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9193" y="620713"/>
            <a:ext cx="4321175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 smtClean="0"/>
              <a:t>Happisburgh:- Task 4</a:t>
            </a:r>
            <a:endParaRPr lang="en-GB" sz="32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49755"/>
            <a:ext cx="3744417" cy="265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2643328" y="3404394"/>
            <a:ext cx="2925868" cy="13207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20072" y="3256260"/>
            <a:ext cx="3744417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 remaining houses were demolished in April and May 2012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pic>
        <p:nvPicPr>
          <p:cNvPr id="2253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50883"/>
            <a:ext cx="2822772" cy="188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5106" y="1052736"/>
            <a:ext cx="4321175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 smtClean="0"/>
              <a:t>Happisburgh:- Task 4</a:t>
            </a:r>
            <a:endParaRPr lang="en-GB" sz="32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554" y="1876298"/>
            <a:ext cx="2592288" cy="184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27990"/>
            <a:ext cx="3212740" cy="227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4908" y="2204864"/>
            <a:ext cx="2433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Steps giving access to the beach</a:t>
            </a:r>
            <a:endParaRPr lang="en-GB" dirty="0">
              <a:solidFill>
                <a:srgbClr val="FFFF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386104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99"/>
                </a:solidFill>
              </a:rPr>
              <a:t>2010</a:t>
            </a:r>
            <a:endParaRPr lang="en-GB" dirty="0">
              <a:solidFill>
                <a:srgbClr val="FFFF9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0192" y="382475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99"/>
                </a:solidFill>
              </a:rPr>
              <a:t>2012</a:t>
            </a:r>
            <a:endParaRPr lang="en-GB" dirty="0">
              <a:solidFill>
                <a:srgbClr val="FFFF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5573" y="4869160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99"/>
                </a:solidFill>
              </a:rPr>
              <a:t>September  2012</a:t>
            </a:r>
          </a:p>
          <a:p>
            <a:pPr algn="ctr"/>
            <a:r>
              <a:rPr lang="en-GB" dirty="0" smtClean="0">
                <a:solidFill>
                  <a:srgbClr val="FFFF99"/>
                </a:solidFill>
              </a:rPr>
              <a:t>Removed by the council for safety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5106" y="1052736"/>
            <a:ext cx="4321175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 smtClean="0"/>
              <a:t>Happisburgh:- Task 4</a:t>
            </a:r>
            <a:endParaRPr lang="en-GB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44" y="1988840"/>
            <a:ext cx="6000750" cy="4267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3528" y="2708920"/>
            <a:ext cx="2160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Beach access replaced by a sand ramp.</a:t>
            </a:r>
          </a:p>
          <a:p>
            <a:endParaRPr lang="en-GB" dirty="0">
              <a:solidFill>
                <a:srgbClr val="FFFF99"/>
              </a:solidFill>
            </a:endParaRPr>
          </a:p>
          <a:p>
            <a:r>
              <a:rPr lang="en-GB" dirty="0" smtClean="0">
                <a:solidFill>
                  <a:srgbClr val="FFFF99"/>
                </a:solidFill>
              </a:rPr>
              <a:t>This was protected by bags of sand…</a:t>
            </a:r>
            <a:endParaRPr lang="en-GB" dirty="0">
              <a:solidFill>
                <a:srgbClr val="FFFF99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  <p:sp>
        <p:nvSpPr>
          <p:cNvPr id="2" name="Rectangle 1"/>
          <p:cNvSpPr/>
          <p:nvPr/>
        </p:nvSpPr>
        <p:spPr>
          <a:xfrm>
            <a:off x="6150188" y="5886708"/>
            <a:ext cx="2644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 smtClean="0"/>
              <a:t>www.stacey.peak-media.co.uk</a:t>
            </a:r>
            <a:r>
              <a:rPr lang="en-GB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8005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DDE8FF"/>
                </a:solidFill>
              </a:rPr>
              <a:t>A Comparison of Coastal Management Strategies on the Norfolk Coast</a:t>
            </a:r>
            <a:endParaRPr lang="en-GB">
              <a:solidFill>
                <a:srgbClr val="DDE8FF"/>
              </a:solidFill>
            </a:endParaRPr>
          </a:p>
          <a:p>
            <a:pPr eaLnBrk="1" hangingPunct="1"/>
            <a:endParaRPr lang="en-GB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5106" y="1052736"/>
            <a:ext cx="4321175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 smtClean="0"/>
              <a:t>Happisburgh:- Task 4</a:t>
            </a:r>
            <a:endParaRPr lang="en-GB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23528" y="2708920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….which were quickly broken by the sea!</a:t>
            </a:r>
            <a:endParaRPr lang="en-GB" dirty="0">
              <a:solidFill>
                <a:srgbClr val="FFFF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44" y="1991734"/>
            <a:ext cx="5967382" cy="3813530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  <p:sp>
        <p:nvSpPr>
          <p:cNvPr id="9" name="Rectangle 8"/>
          <p:cNvSpPr/>
          <p:nvPr/>
        </p:nvSpPr>
        <p:spPr>
          <a:xfrm>
            <a:off x="6116820" y="5435932"/>
            <a:ext cx="2644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 smtClean="0"/>
              <a:t>www.stacey.peak-media.co.uk</a:t>
            </a:r>
            <a:r>
              <a:rPr lang="en-GB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96086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DDE8FF"/>
                </a:solidFill>
              </a:rPr>
              <a:t>Fieldwork Location 1</a:t>
            </a:r>
            <a:endParaRPr lang="en-GB" dirty="0">
              <a:solidFill>
                <a:srgbClr val="DDE8FF"/>
              </a:solidFill>
            </a:endParaRPr>
          </a:p>
          <a:p>
            <a:pPr eaLnBrk="1" hangingPunct="1"/>
            <a:endParaRPr lang="en-GB" dirty="0"/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179387" y="1052513"/>
            <a:ext cx="4356893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 smtClean="0"/>
              <a:t>Happisburgh:- Task 5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8809" y="1678688"/>
            <a:ext cx="71715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Another way of deciding how effective the management has been, is to evaluate what sort of impact it has had on the environment.</a:t>
            </a:r>
          </a:p>
          <a:p>
            <a:endParaRPr lang="en-GB" sz="900" dirty="0">
              <a:solidFill>
                <a:srgbClr val="FFFF99"/>
              </a:solidFill>
            </a:endParaRPr>
          </a:p>
          <a:p>
            <a:r>
              <a:rPr lang="en-GB" dirty="0" smtClean="0">
                <a:solidFill>
                  <a:srgbClr val="FFFF99"/>
                </a:solidFill>
              </a:rPr>
              <a:t>Using all the evidence you have seen,  complete the following table which you will find in Question 5 in your booklet.</a:t>
            </a:r>
            <a:endParaRPr lang="en-GB" dirty="0">
              <a:solidFill>
                <a:srgbClr val="FFFF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"/>
          <a:stretch/>
        </p:blipFill>
        <p:spPr>
          <a:xfrm>
            <a:off x="323527" y="3356992"/>
            <a:ext cx="4931335" cy="3060391"/>
          </a:xfrm>
          <a:prstGeom prst="rect">
            <a:avLst/>
          </a:prstGeom>
        </p:spPr>
      </p:pic>
      <p:pic>
        <p:nvPicPr>
          <p:cNvPr id="5" name="Picture 2" descr="D:\Kevin's Photo album\School\Norfolk\Norfolk 10\Happisburgh cliff erosion\Aerial view 2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202" y="3038028"/>
            <a:ext cx="32617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2327868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DDE8FF"/>
                </a:solidFill>
              </a:rPr>
              <a:t>Fieldwork Location 1</a:t>
            </a:r>
            <a:endParaRPr lang="en-GB" dirty="0">
              <a:solidFill>
                <a:srgbClr val="DDE8FF"/>
              </a:solidFill>
            </a:endParaRPr>
          </a:p>
          <a:p>
            <a:pPr eaLnBrk="1" hangingPunct="1"/>
            <a:endParaRPr lang="en-GB" dirty="0"/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179388" y="1052513"/>
            <a:ext cx="4464620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 smtClean="0"/>
              <a:t>Happisburgh:- Task 6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8809" y="1678688"/>
            <a:ext cx="601937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The effectiveness can also be evaluated by looking to see if the management is sustainable.  Sustainable management would be successful but have minimum negative impact on the environment.</a:t>
            </a:r>
          </a:p>
          <a:p>
            <a:endParaRPr lang="en-GB" sz="900" dirty="0">
              <a:solidFill>
                <a:srgbClr val="FFFF99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584" y="5543348"/>
            <a:ext cx="1979712" cy="1314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98"/>
          <a:stretch/>
        </p:blipFill>
        <p:spPr>
          <a:xfrm>
            <a:off x="395536" y="2893652"/>
            <a:ext cx="4642203" cy="35388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0072" y="3284984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99"/>
                </a:solidFill>
              </a:rPr>
              <a:t>Using all the evidence you have seen,  complete the following table which you will find in Question </a:t>
            </a:r>
            <a:r>
              <a:rPr lang="en-GB" dirty="0" smtClean="0">
                <a:solidFill>
                  <a:srgbClr val="FFFF99"/>
                </a:solidFill>
              </a:rPr>
              <a:t>6.</a:t>
            </a:r>
            <a:endParaRPr lang="en-GB" dirty="0">
              <a:solidFill>
                <a:srgbClr val="FFFF99"/>
              </a:solidFill>
            </a:endParaRPr>
          </a:p>
          <a:p>
            <a:endParaRPr lang="en-GB" dirty="0"/>
          </a:p>
        </p:txBody>
      </p:sp>
      <p:pic>
        <p:nvPicPr>
          <p:cNvPr id="12290" name="Picture 2" descr="D:\Kevin's Photo album\School\Norfolk\Norfolk 10\Happisburgh cliff erosion\2010 Lifeboat station &amp; defenc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371651"/>
            <a:ext cx="2747797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52513"/>
            <a:ext cx="2261617" cy="160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8168479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DDE8FF"/>
                </a:solidFill>
              </a:rPr>
              <a:t>Fieldwork Location 1</a:t>
            </a:r>
            <a:endParaRPr lang="en-GB" dirty="0">
              <a:solidFill>
                <a:srgbClr val="DDE8FF"/>
              </a:solidFill>
            </a:endParaRPr>
          </a:p>
          <a:p>
            <a:pPr eaLnBrk="1" hangingPunct="1"/>
            <a:endParaRPr lang="en-GB" dirty="0"/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323850" y="1052513"/>
            <a:ext cx="2449513" cy="579437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/>
              <a:t>Sea Palling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90" y="626789"/>
            <a:ext cx="5758936" cy="576486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90" y="116632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DDE8FF"/>
                </a:solidFill>
              </a:rPr>
              <a:t>Fieldwork Location 1</a:t>
            </a:r>
            <a:endParaRPr lang="en-GB" dirty="0">
              <a:solidFill>
                <a:srgbClr val="DDE8FF"/>
              </a:solidFill>
            </a:endParaRPr>
          </a:p>
          <a:p>
            <a:pPr eaLnBrk="1" hangingPunct="1"/>
            <a:endParaRPr lang="en-GB" dirty="0"/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179388" y="1052513"/>
            <a:ext cx="5400724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 smtClean="0"/>
              <a:t>Happisburgh:- Tasks 7 &amp; 8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8809" y="1678688"/>
            <a:ext cx="8755679" cy="134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Evidence of longshore drift and description of the waves</a:t>
            </a:r>
          </a:p>
          <a:p>
            <a:endParaRPr lang="en-GB" sz="800" dirty="0">
              <a:solidFill>
                <a:srgbClr val="FFFF99"/>
              </a:solidFill>
            </a:endParaRPr>
          </a:p>
          <a:p>
            <a:r>
              <a:rPr lang="en-GB" dirty="0" smtClean="0">
                <a:solidFill>
                  <a:srgbClr val="FFFF99"/>
                </a:solidFill>
              </a:rPr>
              <a:t>Question 7.</a:t>
            </a:r>
          </a:p>
          <a:p>
            <a:endParaRPr lang="en-GB" sz="900" dirty="0">
              <a:solidFill>
                <a:srgbClr val="FFFF99"/>
              </a:solidFill>
            </a:endParaRPr>
          </a:p>
          <a:p>
            <a:r>
              <a:rPr lang="en-GB" dirty="0" smtClean="0">
                <a:solidFill>
                  <a:srgbClr val="FFFF99"/>
                </a:solidFill>
              </a:rPr>
              <a:t>This requires a highly skilled geographer using some high-tech equipment! </a:t>
            </a:r>
          </a:p>
          <a:p>
            <a:endParaRPr lang="en-GB" sz="900" dirty="0">
              <a:solidFill>
                <a:srgbClr val="FFFF99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584" y="5543348"/>
            <a:ext cx="1979712" cy="13146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2411" y="3140968"/>
            <a:ext cx="5689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A float was thrown into the sea and timed for ten minutes to see how far it moved due to longshore drift.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158430" y="3933056"/>
            <a:ext cx="532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RESULT -  30 metres.  Direction = North West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347864" y="4653136"/>
            <a:ext cx="525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99"/>
                </a:solidFill>
              </a:rPr>
              <a:t>Q</a:t>
            </a:r>
            <a:r>
              <a:rPr lang="en-GB" dirty="0" smtClean="0">
                <a:solidFill>
                  <a:srgbClr val="FFFF99"/>
                </a:solidFill>
              </a:rPr>
              <a:t>uestion 8</a:t>
            </a:r>
          </a:p>
          <a:p>
            <a:endParaRPr lang="en-GB" dirty="0">
              <a:solidFill>
                <a:srgbClr val="FFFF99"/>
              </a:solidFill>
            </a:endParaRPr>
          </a:p>
          <a:p>
            <a:r>
              <a:rPr lang="en-GB" dirty="0" smtClean="0">
                <a:solidFill>
                  <a:srgbClr val="FFFF99"/>
                </a:solidFill>
              </a:rPr>
              <a:t>There were more than 13 waves in a minute.</a:t>
            </a:r>
          </a:p>
          <a:p>
            <a:r>
              <a:rPr lang="en-GB" dirty="0" smtClean="0">
                <a:solidFill>
                  <a:srgbClr val="FFFF99"/>
                </a:solidFill>
              </a:rPr>
              <a:t>Use the picture on the left to decide the height of the waves and how the waves break onto the beach. </a:t>
            </a:r>
            <a:endParaRPr lang="en-GB" dirty="0"/>
          </a:p>
        </p:txBody>
      </p:sp>
      <p:pic>
        <p:nvPicPr>
          <p:cNvPr id="13314" name="Picture 2" descr="D:\Kevin's Photo album\School\Norfolk\Norfolk 10\Happisburgh cliff erosion\2010 Fieldwork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48" y="3805221"/>
            <a:ext cx="2771800" cy="207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6644210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DDE8FF"/>
                </a:solidFill>
              </a:rPr>
              <a:t>Fieldwork Location 1</a:t>
            </a:r>
            <a:endParaRPr lang="en-GB" dirty="0">
              <a:solidFill>
                <a:srgbClr val="DDE8FF"/>
              </a:solidFill>
            </a:endParaRPr>
          </a:p>
          <a:p>
            <a:pPr eaLnBrk="1" hangingPunct="1"/>
            <a:endParaRPr lang="en-GB" dirty="0"/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179388" y="1052513"/>
            <a:ext cx="4578986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 smtClean="0"/>
              <a:t>Happisburgh:- Task 9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6420" y="1653259"/>
            <a:ext cx="8755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Question 9 in the booklet.</a:t>
            </a:r>
          </a:p>
          <a:p>
            <a:endParaRPr lang="en-GB" sz="900" dirty="0">
              <a:solidFill>
                <a:srgbClr val="FFFF99"/>
              </a:solidFill>
            </a:endParaRPr>
          </a:p>
          <a:p>
            <a:r>
              <a:rPr lang="en-GB" dirty="0" smtClean="0">
                <a:solidFill>
                  <a:srgbClr val="FFFF99"/>
                </a:solidFill>
              </a:rPr>
              <a:t>Study the pictures below and complete the table.</a:t>
            </a:r>
          </a:p>
          <a:p>
            <a:endParaRPr lang="en-GB" sz="900" dirty="0">
              <a:solidFill>
                <a:srgbClr val="FFFF9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63" b="671"/>
          <a:stretch/>
        </p:blipFill>
        <p:spPr>
          <a:xfrm>
            <a:off x="2562130" y="2414895"/>
            <a:ext cx="4392488" cy="1029532"/>
          </a:xfrm>
          <a:prstGeom prst="rect">
            <a:avLst/>
          </a:prstGeom>
        </p:spPr>
      </p:pic>
      <p:pic>
        <p:nvPicPr>
          <p:cNvPr id="14338" name="Picture 2" descr="D:\Kevin's Photo album\School\Norfolk\Norfolk 10\Happisburgh cliff erosion\2010 Cliff top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0" y="3617989"/>
            <a:ext cx="389992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Kevin's Photo album\School\Norfolk\Norfolk 10\Happisburgh cliff erosion\2006 Revetment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297" y="3623221"/>
            <a:ext cx="4396741" cy="291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18362115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4" descr="17_10_2008_361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3963988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4643438" y="704243"/>
            <a:ext cx="424973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>
                <a:solidFill>
                  <a:srgbClr val="DDE8FF"/>
                </a:solidFill>
              </a:rPr>
              <a:t>A </a:t>
            </a:r>
            <a:r>
              <a:rPr lang="en-GB" sz="1600" b="1" dirty="0">
                <a:solidFill>
                  <a:srgbClr val="DDE8FF"/>
                </a:solidFill>
              </a:rPr>
              <a:t>Comparison of Coastal Management Strategies on the Norfolk Coast</a:t>
            </a:r>
            <a:endParaRPr lang="en-GB" sz="1600" dirty="0">
              <a:solidFill>
                <a:srgbClr val="DDE8FF"/>
              </a:solidFill>
            </a:endParaRPr>
          </a:p>
          <a:p>
            <a:pPr eaLnBrk="1" hangingPunct="1"/>
            <a:r>
              <a:rPr lang="en-GB" dirty="0"/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039" y="2348880"/>
            <a:ext cx="3961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FF99"/>
                </a:solidFill>
              </a:rPr>
              <a:t>REMEMBER…</a:t>
            </a:r>
            <a:endParaRPr lang="en-GB" sz="4000" dirty="0">
              <a:solidFill>
                <a:srgbClr val="FFFF99"/>
              </a:solidFill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23156032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179388" y="704243"/>
            <a:ext cx="87137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>
                <a:solidFill>
                  <a:srgbClr val="DDE8FF"/>
                </a:solidFill>
              </a:rPr>
              <a:t>A </a:t>
            </a:r>
            <a:r>
              <a:rPr lang="en-GB" sz="1600" b="1" dirty="0">
                <a:solidFill>
                  <a:srgbClr val="DDE8FF"/>
                </a:solidFill>
              </a:rPr>
              <a:t>Comparison of Coastal Management Strategies on the Norfolk Coast</a:t>
            </a:r>
            <a:endParaRPr lang="en-GB" sz="1600" dirty="0">
              <a:solidFill>
                <a:srgbClr val="DDE8FF"/>
              </a:solidFill>
            </a:endParaRPr>
          </a:p>
          <a:p>
            <a:pPr eaLnBrk="1" hangingPunct="1"/>
            <a:r>
              <a:rPr lang="en-GB" dirty="0"/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388" y="1124744"/>
            <a:ext cx="39611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FF99"/>
                </a:solidFill>
              </a:rPr>
              <a:t>REMEMBER…</a:t>
            </a:r>
          </a:p>
          <a:p>
            <a:endParaRPr lang="en-GB" dirty="0">
              <a:solidFill>
                <a:srgbClr val="FFFF99"/>
              </a:solidFill>
            </a:endParaRPr>
          </a:p>
        </p:txBody>
      </p:sp>
      <p:pic>
        <p:nvPicPr>
          <p:cNvPr id="22530" name="Picture 2" descr="http://www.myfinepix.com/sites/default/files/u3/1936320302_07e67181a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557" y="1916832"/>
            <a:ext cx="5818617" cy="436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388" y="2492896"/>
            <a:ext cx="25204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99"/>
                </a:solidFill>
              </a:rPr>
              <a:t>Fieldwork could be completed when the conditions were very different</a:t>
            </a:r>
          </a:p>
          <a:p>
            <a:endParaRPr lang="en-GB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42416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179388" y="704243"/>
            <a:ext cx="87137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>
                <a:solidFill>
                  <a:srgbClr val="DDE8FF"/>
                </a:solidFill>
              </a:rPr>
              <a:t>A </a:t>
            </a:r>
            <a:r>
              <a:rPr lang="en-GB" sz="1600" b="1" dirty="0">
                <a:solidFill>
                  <a:srgbClr val="DDE8FF"/>
                </a:solidFill>
              </a:rPr>
              <a:t>Comparison of Coastal Management Strategies on the Norfolk Coast</a:t>
            </a:r>
            <a:endParaRPr lang="en-GB" sz="1600" dirty="0">
              <a:solidFill>
                <a:srgbClr val="DDE8FF"/>
              </a:solidFill>
            </a:endParaRPr>
          </a:p>
          <a:p>
            <a:pPr eaLnBrk="1" hangingPunct="1"/>
            <a:r>
              <a:rPr lang="en-GB" dirty="0"/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388" y="1124744"/>
            <a:ext cx="39611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FF99"/>
                </a:solidFill>
              </a:rPr>
              <a:t>REMEMBER…</a:t>
            </a:r>
          </a:p>
          <a:p>
            <a:endParaRPr lang="en-GB" dirty="0">
              <a:solidFill>
                <a:srgbClr val="FFFF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743" y="2109629"/>
            <a:ext cx="8569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Features can change very quickly – make sure you research up to date information, especially about Happisburgh</a:t>
            </a:r>
            <a:endParaRPr lang="en-GB" dirty="0">
              <a:solidFill>
                <a:srgbClr val="FFFF99"/>
              </a:solidFill>
            </a:endParaRPr>
          </a:p>
          <a:p>
            <a:endParaRPr lang="en-GB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35" y="3758073"/>
            <a:ext cx="3649588" cy="273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58073"/>
            <a:ext cx="3795489" cy="284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4811" y="3467651"/>
            <a:ext cx="374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11</a:t>
            </a:r>
            <a:r>
              <a:rPr lang="en-GB" baseline="30000" dirty="0" smtClean="0">
                <a:solidFill>
                  <a:srgbClr val="FFFF99"/>
                </a:solidFill>
              </a:rPr>
              <a:t>th</a:t>
            </a:r>
            <a:r>
              <a:rPr lang="en-GB" dirty="0" smtClean="0">
                <a:solidFill>
                  <a:srgbClr val="FFFF99"/>
                </a:solidFill>
              </a:rPr>
              <a:t> April 2012</a:t>
            </a:r>
            <a:endParaRPr lang="en-GB" dirty="0">
              <a:solidFill>
                <a:srgbClr val="FFFF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6016" y="3467651"/>
            <a:ext cx="374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10</a:t>
            </a:r>
            <a:r>
              <a:rPr lang="en-GB" baseline="30000" dirty="0" smtClean="0">
                <a:solidFill>
                  <a:srgbClr val="FFFF99"/>
                </a:solidFill>
              </a:rPr>
              <a:t>th</a:t>
            </a:r>
            <a:r>
              <a:rPr lang="en-GB" dirty="0" smtClean="0">
                <a:solidFill>
                  <a:srgbClr val="FFFF99"/>
                </a:solidFill>
              </a:rPr>
              <a:t> May 2012</a:t>
            </a:r>
            <a:endParaRPr lang="en-GB" dirty="0">
              <a:solidFill>
                <a:srgbClr val="FFFF99"/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23521311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179388" y="704243"/>
            <a:ext cx="87137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>
                <a:solidFill>
                  <a:srgbClr val="DDE8FF"/>
                </a:solidFill>
              </a:rPr>
              <a:t>A </a:t>
            </a:r>
            <a:r>
              <a:rPr lang="en-GB" sz="1600" b="1" dirty="0">
                <a:solidFill>
                  <a:srgbClr val="DDE8FF"/>
                </a:solidFill>
              </a:rPr>
              <a:t>Comparison of Coastal Management Strategies on the Norfolk Coast</a:t>
            </a:r>
            <a:endParaRPr lang="en-GB" sz="1600" dirty="0">
              <a:solidFill>
                <a:srgbClr val="DDE8FF"/>
              </a:solidFill>
            </a:endParaRPr>
          </a:p>
          <a:p>
            <a:pPr eaLnBrk="1" hangingPunct="1"/>
            <a:r>
              <a:rPr lang="en-GB" dirty="0"/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388" y="1124744"/>
            <a:ext cx="39611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FF99"/>
                </a:solidFill>
              </a:rPr>
              <a:t>REMEMBER…</a:t>
            </a:r>
          </a:p>
          <a:p>
            <a:endParaRPr lang="en-GB" dirty="0">
              <a:solidFill>
                <a:srgbClr val="FFFF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677" y="1844824"/>
            <a:ext cx="8747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There is a vast amount of information available.  Maps, diagrams, graphs etc. must all be prepared before the controlled part of the assessment begins.</a:t>
            </a:r>
            <a:endParaRPr lang="en-GB" dirty="0">
              <a:solidFill>
                <a:srgbClr val="FFFF99"/>
              </a:solidFill>
            </a:endParaRPr>
          </a:p>
          <a:p>
            <a:endParaRPr lang="en-GB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1" b="4061"/>
          <a:stretch/>
        </p:blipFill>
        <p:spPr bwMode="auto">
          <a:xfrm>
            <a:off x="179388" y="2492896"/>
            <a:ext cx="8851606" cy="399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13787" cy="287337"/>
          </a:xfrm>
          <a:prstGeom prst="rect">
            <a:avLst/>
          </a:prstGeom>
          <a:solidFill>
            <a:srgbClr val="B9D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 dirty="0" smtClean="0"/>
              <a:t>GCSE </a:t>
            </a:r>
            <a:r>
              <a:rPr lang="en-GB" sz="1200" b="1" dirty="0"/>
              <a:t>Geography </a:t>
            </a:r>
            <a:r>
              <a:rPr lang="en-GB" sz="1200" b="1" dirty="0" smtClean="0"/>
              <a:t>Virtual </a:t>
            </a:r>
            <a:r>
              <a:rPr lang="en-GB" sz="1200" b="1" dirty="0" err="1" smtClean="0"/>
              <a:t>Fieldcourse</a:t>
            </a:r>
            <a:r>
              <a:rPr lang="en-GB" sz="1200" b="1" dirty="0" smtClean="0"/>
              <a:t>:- The Norfolk Coast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475107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DDE8FF"/>
                </a:solidFill>
              </a:rPr>
              <a:t>Fieldwork Location 1</a:t>
            </a:r>
            <a:endParaRPr lang="en-GB" dirty="0">
              <a:solidFill>
                <a:srgbClr val="DDE8FF"/>
              </a:solidFill>
            </a:endParaRPr>
          </a:p>
          <a:p>
            <a:pPr eaLnBrk="1" hangingPunct="1"/>
            <a:endParaRPr lang="en-GB" dirty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1" t="21428" r="29723" b="15193"/>
          <a:stretch>
            <a:fillRect/>
          </a:stretch>
        </p:blipFill>
        <p:spPr bwMode="auto">
          <a:xfrm>
            <a:off x="611188" y="1052513"/>
            <a:ext cx="8018462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323849" y="1052513"/>
            <a:ext cx="8569325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/>
              <a:t>Sea </a:t>
            </a:r>
            <a:r>
              <a:rPr lang="en-GB" sz="3200" b="1" dirty="0" smtClean="0"/>
              <a:t>Palling:- Background Information</a:t>
            </a:r>
            <a:endParaRPr lang="en-GB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915816" y="4293096"/>
            <a:ext cx="5328592" cy="1815882"/>
          </a:xfrm>
          <a:prstGeom prst="rect">
            <a:avLst/>
          </a:prstGeom>
          <a:solidFill>
            <a:srgbClr val="DDE8FF">
              <a:alpha val="76863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Erosion has always happened at Sea Palling</a:t>
            </a:r>
          </a:p>
          <a:p>
            <a:r>
              <a:rPr lang="en-GB" sz="2000" dirty="0" smtClean="0"/>
              <a:t>A lack of maintenance meant that the sand dunes were often breached by the sea.</a:t>
            </a:r>
          </a:p>
          <a:p>
            <a:endParaRPr lang="en-GB" sz="1200" dirty="0"/>
          </a:p>
          <a:p>
            <a:r>
              <a:rPr lang="en-GB" sz="2000" dirty="0" smtClean="0"/>
              <a:t>In the 19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century a programme of sea defence work was started.</a:t>
            </a:r>
            <a:endParaRPr lang="en-GB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116632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DDE8FF"/>
                </a:solidFill>
              </a:rPr>
              <a:t>Fieldwork Location 1</a:t>
            </a:r>
            <a:endParaRPr lang="en-GB" dirty="0">
              <a:solidFill>
                <a:srgbClr val="DDE8FF"/>
              </a:solidFill>
            </a:endParaRPr>
          </a:p>
          <a:p>
            <a:pPr eaLnBrk="1" hangingPunct="1"/>
            <a:endParaRPr lang="en-GB" dirty="0"/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323850" y="1052513"/>
            <a:ext cx="8497888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/>
              <a:t>Sea </a:t>
            </a:r>
            <a:r>
              <a:rPr lang="en-GB" sz="3200" b="1" dirty="0" smtClean="0"/>
              <a:t>Palling:- Background Information</a:t>
            </a:r>
            <a:endParaRPr lang="en-GB" sz="3200" b="1" dirty="0"/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3312864" cy="248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772816"/>
            <a:ext cx="1465263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581128"/>
            <a:ext cx="23812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0850" y="5443140"/>
            <a:ext cx="5184576" cy="707886"/>
          </a:xfrm>
          <a:prstGeom prst="rect">
            <a:avLst/>
          </a:prstGeom>
          <a:solidFill>
            <a:srgbClr val="DDE8FF">
              <a:alpha val="76863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Severe floods by the North Sea drowned seven villagers in 1953</a:t>
            </a:r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514723"/>
            <a:ext cx="2337048" cy="165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95" y="116632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DDE8FF"/>
                </a:solidFill>
              </a:rPr>
              <a:t>Fieldwork Location 1</a:t>
            </a:r>
            <a:endParaRPr lang="en-GB" dirty="0">
              <a:solidFill>
                <a:srgbClr val="DDE8FF"/>
              </a:solidFill>
            </a:endParaRPr>
          </a:p>
          <a:p>
            <a:pPr eaLnBrk="1" hangingPunct="1"/>
            <a:endParaRPr lang="en-GB" dirty="0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23850" y="1052513"/>
            <a:ext cx="8497888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/>
              <a:t>Sea </a:t>
            </a:r>
            <a:r>
              <a:rPr lang="en-GB" sz="3200" b="1" dirty="0" smtClean="0"/>
              <a:t>Palling:- Background Information</a:t>
            </a:r>
            <a:endParaRPr lang="en-GB" sz="3200" b="1" dirty="0"/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50" y="1773238"/>
            <a:ext cx="4967288" cy="470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2370" y="2060848"/>
            <a:ext cx="3515534" cy="2862322"/>
          </a:xfrm>
          <a:prstGeom prst="rect">
            <a:avLst/>
          </a:prstGeom>
          <a:solidFill>
            <a:srgbClr val="DDE8FF">
              <a:alpha val="76863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It was thought that if another serious flood was to occur it would cover a large part of Norfolk.</a:t>
            </a:r>
          </a:p>
          <a:p>
            <a:endParaRPr lang="en-GB" sz="2000" dirty="0" smtClean="0"/>
          </a:p>
          <a:p>
            <a:r>
              <a:rPr lang="en-GB" sz="2000" dirty="0" smtClean="0"/>
              <a:t>Large areas of top quality farmland would </a:t>
            </a:r>
            <a:r>
              <a:rPr lang="en-GB" sz="2000" smtClean="0"/>
              <a:t>be flooded </a:t>
            </a:r>
            <a:r>
              <a:rPr lang="en-GB" sz="2000" dirty="0" smtClean="0"/>
              <a:t>and parts of the Norfolk Broads would be destroyed</a:t>
            </a:r>
            <a:endParaRPr lang="en-GB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91" y="169975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79388" y="549275"/>
            <a:ext cx="864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DDE8FF"/>
                </a:solidFill>
              </a:rPr>
              <a:t>Fieldwork Location 1</a:t>
            </a:r>
            <a:endParaRPr lang="en-GB" dirty="0">
              <a:solidFill>
                <a:srgbClr val="DDE8FF"/>
              </a:solidFill>
            </a:endParaRPr>
          </a:p>
          <a:p>
            <a:pPr eaLnBrk="1" hangingPunct="1"/>
            <a:endParaRPr lang="en-GB" dirty="0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23850" y="1052513"/>
            <a:ext cx="8497888" cy="584775"/>
          </a:xfrm>
          <a:prstGeom prst="rect">
            <a:avLst/>
          </a:prstGeom>
          <a:solidFill>
            <a:srgbClr val="DD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3200" b="1" dirty="0"/>
              <a:t>Sea </a:t>
            </a:r>
            <a:r>
              <a:rPr lang="en-GB" sz="3200" b="1" dirty="0" smtClean="0"/>
              <a:t>Palling:- Background Information</a:t>
            </a:r>
            <a:endParaRPr lang="en-GB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2441" y="5157192"/>
            <a:ext cx="8440705" cy="1200329"/>
          </a:xfrm>
          <a:prstGeom prst="rect">
            <a:avLst/>
          </a:prstGeom>
          <a:solidFill>
            <a:srgbClr val="DDE8FF">
              <a:alpha val="76863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The sea wall was extended in 1986.</a:t>
            </a:r>
          </a:p>
          <a:p>
            <a:endParaRPr lang="en-GB" sz="1100" dirty="0" smtClean="0"/>
          </a:p>
          <a:p>
            <a:r>
              <a:rPr lang="en-GB" sz="2000" dirty="0" smtClean="0"/>
              <a:t>In 1995 the Environment Agency started the multi-million pound project of building nine offshore bars.</a:t>
            </a:r>
            <a:endParaRPr lang="en-GB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b="38116"/>
          <a:stretch/>
        </p:blipFill>
        <p:spPr>
          <a:xfrm>
            <a:off x="377483" y="1916832"/>
            <a:ext cx="8458758" cy="2952328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30" y="225425"/>
            <a:ext cx="87296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596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</TotalTime>
  <Words>2223</Words>
  <Application>Microsoft Office PowerPoint</Application>
  <PresentationFormat>On-screen Show (4:3)</PresentationFormat>
  <Paragraphs>318</Paragraphs>
  <Slides>55</Slides>
  <Notes>55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Davis</dc:creator>
  <cp:lastModifiedBy>Davis</cp:lastModifiedBy>
  <cp:revision>72</cp:revision>
  <dcterms:created xsi:type="dcterms:W3CDTF">2007-05-02T19:47:46Z</dcterms:created>
  <dcterms:modified xsi:type="dcterms:W3CDTF">2013-01-22T19:23:38Z</dcterms:modified>
</cp:coreProperties>
</file>